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7" r:id="rId6"/>
    <p:sldId id="268" r:id="rId7"/>
    <p:sldId id="260" r:id="rId8"/>
    <p:sldId id="264" r:id="rId9"/>
    <p:sldId id="261" r:id="rId10"/>
    <p:sldId id="269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97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23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44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29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45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556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614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65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475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978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6245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F27E8-9EEF-404F-B4B0-D8E69E339A83}" type="datetimeFigureOut">
              <a:rPr lang="de-DE" smtClean="0"/>
              <a:t>05.12.2012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F0C11-5084-4A1C-B05E-B842B2618E0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de-DE" sz="2800" dirty="0" err="1" smtClean="0"/>
              <a:t>Descent</a:t>
            </a:r>
            <a:r>
              <a:rPr lang="de-DE" sz="2800" dirty="0" smtClean="0"/>
              <a:t>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Modification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Overflow </a:t>
            </a:r>
            <a:r>
              <a:rPr lang="de-DE" sz="2800" dirty="0" err="1" smtClean="0"/>
              <a:t>Plume</a:t>
            </a:r>
            <a:r>
              <a:rPr lang="de-DE" sz="2800" dirty="0" smtClean="0"/>
              <a:t> in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Denmark</a:t>
            </a:r>
            <a:r>
              <a:rPr lang="de-DE" sz="2800" dirty="0" smtClean="0"/>
              <a:t> </a:t>
            </a:r>
            <a:r>
              <a:rPr lang="de-DE" sz="2800" dirty="0" err="1" smtClean="0"/>
              <a:t>Strait</a:t>
            </a:r>
            <a:endParaRPr lang="de-DE" sz="2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05266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de-DE" sz="2400" dirty="0"/>
          </a:p>
          <a:p>
            <a:r>
              <a:rPr lang="de-DE" sz="2600" b="1" dirty="0" smtClean="0"/>
              <a:t>Petra Völkl</a:t>
            </a:r>
          </a:p>
          <a:p>
            <a:r>
              <a:rPr lang="de-DE" sz="2600" b="1" dirty="0" smtClean="0"/>
              <a:t>Prozesse und Beobachtungen 1</a:t>
            </a:r>
          </a:p>
          <a:p>
            <a:r>
              <a:rPr lang="de-DE" sz="2600" b="1" dirty="0" smtClean="0"/>
              <a:t>Seminarvortrag</a:t>
            </a:r>
          </a:p>
          <a:p>
            <a:r>
              <a:rPr lang="de-DE" sz="2600" b="1" dirty="0" smtClean="0"/>
              <a:t>04.12.2012</a:t>
            </a:r>
            <a:endParaRPr lang="de-DE" sz="26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2555453" y="3068960"/>
            <a:ext cx="40327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/>
              <a:t>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</a:t>
            </a:r>
            <a:r>
              <a:rPr lang="de-DE" sz="1600" dirty="0" err="1" smtClean="0"/>
              <a:t>and</a:t>
            </a:r>
            <a:r>
              <a:rPr lang="de-DE" sz="1600" dirty="0" smtClean="0"/>
              <a:t> Thomas B. Sanford (2003)</a:t>
            </a:r>
            <a:endParaRPr lang="de-DE" sz="1600" dirty="0"/>
          </a:p>
        </p:txBody>
      </p:sp>
      <p:sp>
        <p:nvSpPr>
          <p:cNvPr id="4" name="Textfeld 3"/>
          <p:cNvSpPr txBox="1"/>
          <p:nvPr/>
        </p:nvSpPr>
        <p:spPr>
          <a:xfrm>
            <a:off x="1115616" y="119675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840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Zusammenfassung</a:t>
            </a:r>
            <a:endParaRPr lang="de-DE" sz="3200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r>
              <a:rPr lang="de-DE" sz="2800" dirty="0" smtClean="0"/>
              <a:t>Weg und Absinken des </a:t>
            </a:r>
            <a:r>
              <a:rPr lang="de-DE" sz="2800" dirty="0" err="1" smtClean="0"/>
              <a:t>Plumes</a:t>
            </a:r>
            <a:r>
              <a:rPr lang="de-DE" sz="2800" dirty="0" smtClean="0"/>
              <a:t> wird kontrolliert von Topographie und Größe der Reibung an der Grenzfläche</a:t>
            </a:r>
          </a:p>
          <a:p>
            <a:r>
              <a:rPr lang="de-DE" sz="2800" dirty="0" smtClean="0"/>
              <a:t>Prozess für erhöhtes </a:t>
            </a:r>
            <a:r>
              <a:rPr lang="de-DE" sz="2800" dirty="0" err="1" smtClean="0"/>
              <a:t>Entrainment</a:t>
            </a:r>
            <a:r>
              <a:rPr lang="de-DE" sz="2800" dirty="0" smtClean="0"/>
              <a:t> bisher nicht gefunden</a:t>
            </a:r>
          </a:p>
          <a:p>
            <a:r>
              <a:rPr lang="de-DE" sz="2800" dirty="0" smtClean="0"/>
              <a:t>Stärke des Transports hat sich wenig geändert in den vergangenen zwei Dekaden </a:t>
            </a:r>
          </a:p>
          <a:p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423788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idx="4294967295"/>
          </p:nvPr>
        </p:nvSpPr>
        <p:spPr>
          <a:xfrm>
            <a:off x="616024" y="2130425"/>
            <a:ext cx="7772400" cy="1470025"/>
          </a:xfrm>
        </p:spPr>
        <p:txBody>
          <a:bodyPr>
            <a:normAutofit/>
          </a:bodyPr>
          <a:lstStyle/>
          <a:p>
            <a:r>
              <a:rPr lang="de-DE" sz="3600" dirty="0" smtClean="0"/>
              <a:t>Vielen Dank für Eure Aufmerksamkeit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165541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Gliederung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de-DE" dirty="0" smtClean="0"/>
          </a:p>
          <a:p>
            <a:r>
              <a:rPr lang="de-DE" sz="2800" dirty="0" smtClean="0"/>
              <a:t>Motivation / Einleitung</a:t>
            </a:r>
          </a:p>
          <a:p>
            <a:r>
              <a:rPr lang="de-DE" sz="2800" dirty="0" smtClean="0"/>
              <a:t>Messungen / Daten </a:t>
            </a:r>
          </a:p>
          <a:p>
            <a:r>
              <a:rPr lang="de-DE" sz="2800" dirty="0" smtClean="0"/>
              <a:t>Methoden</a:t>
            </a:r>
          </a:p>
          <a:p>
            <a:r>
              <a:rPr lang="de-DE" sz="2800" dirty="0" smtClean="0"/>
              <a:t>Ergebnisse / Diskussion</a:t>
            </a:r>
          </a:p>
        </p:txBody>
      </p:sp>
    </p:spTree>
    <p:extLst>
      <p:ext uri="{BB962C8B-B14F-4D97-AF65-F5344CB8AC3E}">
        <p14:creationId xmlns:p14="http://schemas.microsoft.com/office/powerpoint/2010/main" val="12872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Topographie der Dänemarkstraße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536" y="1600200"/>
            <a:ext cx="6050927" cy="4525963"/>
          </a:xfrm>
        </p:spPr>
      </p:pic>
      <p:sp>
        <p:nvSpPr>
          <p:cNvPr id="6" name="Textplatzhalter 5"/>
          <p:cNvSpPr>
            <a:spLocks noGrp="1"/>
          </p:cNvSpPr>
          <p:nvPr>
            <p:ph type="body" sz="half" idx="4294967295"/>
          </p:nvPr>
        </p:nvSpPr>
        <p:spPr>
          <a:xfrm>
            <a:off x="237728" y="6369050"/>
            <a:ext cx="5486400" cy="804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dirty="0" smtClean="0"/>
              <a:t>Quelle: 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 (2001)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54358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/>
            </a:r>
            <a:br>
              <a:rPr lang="de-DE" sz="3200" dirty="0" smtClean="0"/>
            </a:br>
            <a:endParaRPr lang="de-DE" sz="32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" r="2381"/>
          <a:stretch>
            <a:fillRect/>
          </a:stretch>
        </p:blipFill>
        <p:spPr>
          <a:xfrm>
            <a:off x="1792288" y="1114400"/>
            <a:ext cx="5486400" cy="4114800"/>
          </a:xfrm>
        </p:spPr>
      </p:pic>
      <p:sp>
        <p:nvSpPr>
          <p:cNvPr id="23" name="Textplatzhalter 2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Instrumente:  ADCP, GPS, </a:t>
            </a:r>
            <a:r>
              <a:rPr lang="de-DE" sz="2400" dirty="0" err="1" smtClean="0"/>
              <a:t>eXCP</a:t>
            </a:r>
            <a:endParaRPr lang="de-DE" sz="2400" dirty="0"/>
          </a:p>
        </p:txBody>
      </p:sp>
      <p:sp>
        <p:nvSpPr>
          <p:cNvPr id="24" name="Textfeld 23"/>
          <p:cNvSpPr txBox="1"/>
          <p:nvPr/>
        </p:nvSpPr>
        <p:spPr>
          <a:xfrm>
            <a:off x="2448877" y="404664"/>
            <a:ext cx="3563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Messungen und  Daten</a:t>
            </a:r>
            <a:endParaRPr lang="de-DE" sz="2800" dirty="0"/>
          </a:p>
        </p:txBody>
      </p:sp>
      <p:sp>
        <p:nvSpPr>
          <p:cNvPr id="25" name="Rechteck 24"/>
          <p:cNvSpPr/>
          <p:nvPr/>
        </p:nvSpPr>
        <p:spPr>
          <a:xfrm>
            <a:off x="179512" y="6372036"/>
            <a:ext cx="28083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Quelle: </a:t>
            </a:r>
            <a:r>
              <a:rPr lang="de-DE" sz="1600" dirty="0" smtClean="0"/>
              <a:t>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 </a:t>
            </a:r>
            <a:r>
              <a:rPr lang="de-DE" sz="1600" dirty="0"/>
              <a:t>(2001)</a:t>
            </a:r>
          </a:p>
        </p:txBody>
      </p:sp>
    </p:spTree>
    <p:extLst>
      <p:ext uri="{BB962C8B-B14F-4D97-AF65-F5344CB8AC3E}">
        <p14:creationId xmlns:p14="http://schemas.microsoft.com/office/powerpoint/2010/main" val="355473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Methoden</a:t>
            </a:r>
            <a:endParaRPr lang="de-DE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de-DE" sz="2000" b="1" dirty="0" smtClean="0"/>
                  <a:t>Absolute Geschwindigkeit:</a:t>
                </a:r>
              </a:p>
              <a:p>
                <a:pPr marL="0" indent="0">
                  <a:buNone/>
                </a:pPr>
                <a:r>
                  <a:rPr lang="de-DE" sz="2000" b="1" dirty="0" smtClean="0"/>
                  <a:t>       ADCP Geschwindigkeiten mit DGPS ermittelt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</a:t>
                </a:r>
                <a:r>
                  <a:rPr lang="de-DE" sz="2000" b="1" dirty="0" err="1" smtClean="0"/>
                  <a:t>eXCP</a:t>
                </a:r>
                <a:r>
                  <a:rPr lang="de-DE" sz="2000" b="1" dirty="0" smtClean="0"/>
                  <a:t> Profile mit ADCP kalibriert (Fehler 0.01 m/s)</a:t>
                </a:r>
              </a:p>
              <a:p>
                <a:r>
                  <a:rPr lang="de-DE" sz="2000" b="1" dirty="0" smtClean="0"/>
                  <a:t>Dichte Anomalie </a:t>
                </a:r>
                <a:r>
                  <a:rPr lang="el-GR" sz="2000" b="1" dirty="0" smtClean="0"/>
                  <a:t>ρ</a:t>
                </a:r>
                <a:r>
                  <a:rPr lang="de-DE" sz="2000" b="1" dirty="0" smtClean="0"/>
                  <a:t>‘ wird erhalten aus der </a:t>
                </a:r>
                <a:r>
                  <a:rPr lang="de-DE" sz="2000" b="1" dirty="0"/>
                  <a:t>A</a:t>
                </a:r>
                <a:r>
                  <a:rPr lang="de-DE" sz="2000" b="1" dirty="0" smtClean="0"/>
                  <a:t>uslenkung der mittleren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Hintergrunddichte (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de-DE" sz="2000" b="1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l-GR" sz="2000" b="1" i="1" smtClean="0">
                            <a:latin typeface="Cambria Math"/>
                          </a:rPr>
                          <m:t>𝝆</m:t>
                        </m:r>
                      </m:e>
                    </m:acc>
                  </m:oMath>
                </a14:m>
                <a:r>
                  <a:rPr lang="de-DE" sz="2000" b="1" dirty="0" smtClean="0"/>
                  <a:t>)</a:t>
                </a:r>
              </a:p>
              <a:p>
                <a:r>
                  <a:rPr lang="de-DE" sz="2000" b="1" dirty="0" smtClean="0"/>
                  <a:t>„</a:t>
                </a:r>
                <a:r>
                  <a:rPr lang="de-DE" sz="2000" b="1" dirty="0" err="1" smtClean="0"/>
                  <a:t>boundary</a:t>
                </a:r>
                <a:r>
                  <a:rPr lang="de-DE" sz="2000" b="1" dirty="0" smtClean="0"/>
                  <a:t>-</a:t>
                </a:r>
                <a:r>
                  <a:rPr lang="de-DE" sz="2000" b="1" dirty="0" err="1" smtClean="0"/>
                  <a:t>shear</a:t>
                </a:r>
                <a:r>
                  <a:rPr lang="de-DE" sz="2000" b="1" dirty="0" smtClean="0"/>
                  <a:t>-stress“   -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2000" b="1" i="1" smtClean="0">
                            <a:latin typeface="Cambria Math"/>
                          </a:rPr>
                          <m:t>𝝉</m:t>
                        </m:r>
                      </m:e>
                      <m:sub>
                        <m:r>
                          <a:rPr lang="de-DE" sz="2000" b="1" i="1" smtClean="0">
                            <a:latin typeface="Cambria Math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de-DE" sz="2000" b="1" dirty="0" smtClean="0"/>
                  <a:t> = </a:t>
                </a:r>
                <a:r>
                  <a:rPr lang="el-GR" sz="2000" b="1" dirty="0" smtClean="0"/>
                  <a:t>ρ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000" b="1" i="1" smtClean="0">
                            <a:latin typeface="Cambria Math"/>
                          </a:rPr>
                          <m:t>𝒖</m:t>
                        </m:r>
                        <m:r>
                          <a:rPr lang="de-DE" sz="2000" b="1" i="1" smtClean="0">
                            <a:latin typeface="Cambria Math"/>
                          </a:rPr>
                          <m:t>²</m:t>
                        </m:r>
                      </m:e>
                      <m:sub>
                        <m:r>
                          <a:rPr lang="de-DE" sz="2000" b="1" i="1" smtClean="0">
                            <a:latin typeface="Cambria Math"/>
                          </a:rPr>
                          <m:t>∗</m:t>
                        </m:r>
                      </m:sub>
                    </m:sSub>
                    <m:r>
                      <a:rPr lang="de-DE" sz="2000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de-DE" sz="2000" b="1" dirty="0" smtClean="0"/>
                  <a:t>: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Schätzung der Reibungsgeschwindigkeit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000" b="1" i="1" smtClean="0">
                            <a:latin typeface="Cambria Math"/>
                          </a:rPr>
                          <m:t> </m:t>
                        </m:r>
                        <m:r>
                          <a:rPr lang="de-DE" sz="2000" b="1" i="1" smtClean="0">
                            <a:latin typeface="Cambria Math"/>
                          </a:rPr>
                          <m:t>𝒖</m:t>
                        </m:r>
                      </m:e>
                      <m:sub>
                        <m:r>
                          <a:rPr lang="de-DE" sz="2000" b="1" i="1" smtClean="0">
                            <a:latin typeface="Cambria Math"/>
                          </a:rPr>
                          <m:t>∗</m:t>
                        </m:r>
                      </m:sub>
                    </m:sSub>
                  </m:oMath>
                </a14:m>
                <a:r>
                  <a:rPr lang="de-DE" sz="2000" b="1" dirty="0" smtClean="0"/>
                  <a:t> des Abhangs mit 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einem linearen Fit von u  vs.  </a:t>
                </a:r>
                <a:r>
                  <a:rPr lang="de-DE" sz="2000" b="1" dirty="0" err="1"/>
                  <a:t>l</a:t>
                </a:r>
                <a:r>
                  <a:rPr lang="de-DE" sz="2000" b="1" dirty="0" err="1" smtClean="0"/>
                  <a:t>n</a:t>
                </a:r>
                <a:r>
                  <a:rPr lang="de-DE" sz="2000" b="1" dirty="0" smtClean="0"/>
                  <a:t> z   („</a:t>
                </a:r>
                <a:r>
                  <a:rPr lang="de-DE" sz="2000" b="1" dirty="0" err="1" smtClean="0"/>
                  <a:t>law</a:t>
                </a:r>
                <a:r>
                  <a:rPr lang="de-DE" sz="2000" b="1" dirty="0" smtClean="0"/>
                  <a:t> </a:t>
                </a:r>
                <a:r>
                  <a:rPr lang="de-DE" sz="2000" b="1" dirty="0" err="1" smtClean="0"/>
                  <a:t>of</a:t>
                </a:r>
                <a:r>
                  <a:rPr lang="de-DE" sz="2000" b="1" dirty="0" smtClean="0"/>
                  <a:t> </a:t>
                </a:r>
                <a:r>
                  <a:rPr lang="de-DE" sz="2000" b="1" dirty="0" err="1" smtClean="0"/>
                  <a:t>the</a:t>
                </a:r>
                <a:r>
                  <a:rPr lang="de-DE" sz="2000" b="1" dirty="0" smtClean="0"/>
                  <a:t> wall“)</a:t>
                </a:r>
              </a:p>
              <a:p>
                <a:r>
                  <a:rPr lang="de-DE" sz="2000" b="1" dirty="0" smtClean="0"/>
                  <a:t>Integrale Overflow </a:t>
                </a:r>
                <a:r>
                  <a:rPr lang="de-DE" sz="2000" b="1" dirty="0" err="1" smtClean="0"/>
                  <a:t>Plume</a:t>
                </a:r>
                <a:r>
                  <a:rPr lang="de-DE" sz="2000" b="1" dirty="0" smtClean="0"/>
                  <a:t> Eigenschaften: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Querschnittsfläche ,  Volumentransport ,  </a:t>
                </a:r>
                <a:r>
                  <a:rPr lang="de-DE" sz="2000" b="1" dirty="0" err="1" smtClean="0"/>
                  <a:t>Massenaomalie</a:t>
                </a:r>
                <a:r>
                  <a:rPr lang="de-DE" sz="2000" b="1" dirty="0" smtClean="0"/>
                  <a:t> ,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Abschnitts-Integrierte Overflow  </a:t>
                </a:r>
                <a:r>
                  <a:rPr lang="de-DE" sz="2000" b="1" dirty="0" err="1" smtClean="0"/>
                  <a:t>Plume</a:t>
                </a:r>
                <a:r>
                  <a:rPr lang="de-DE" sz="2000" b="1" dirty="0" smtClean="0"/>
                  <a:t> Volumen Transport, </a:t>
                </a:r>
              </a:p>
              <a:p>
                <a:pPr marL="0" indent="0">
                  <a:buNone/>
                </a:pPr>
                <a:r>
                  <a:rPr lang="de-DE" sz="2000" b="1" dirty="0"/>
                  <a:t> </a:t>
                </a:r>
                <a:r>
                  <a:rPr lang="de-DE" sz="2000" b="1" dirty="0" smtClean="0"/>
                  <a:t>      Anomalie-Gewichtete-Boden-Tiefe</a:t>
                </a:r>
              </a:p>
              <a:p>
                <a:r>
                  <a:rPr lang="de-DE" sz="2000" b="1" dirty="0" smtClean="0"/>
                  <a:t>Mittlere Overflow-</a:t>
                </a:r>
                <a:r>
                  <a:rPr lang="de-DE" sz="2000" b="1" dirty="0" err="1" smtClean="0"/>
                  <a:t>Plume</a:t>
                </a:r>
                <a:r>
                  <a:rPr lang="de-DE" sz="2000" b="1" dirty="0" smtClean="0"/>
                  <a:t> -Dicke  -  H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de-DE" sz="2000" b="1" i="1" smtClean="0">
                            <a:latin typeface="Cambria Math"/>
                          </a:rPr>
                          <m:t>𝑨</m:t>
                        </m:r>
                      </m:num>
                      <m:den>
                        <m:sSub>
                          <m:sSubPr>
                            <m:ctrlPr>
                              <a:rPr lang="de-DE" sz="20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de-DE" sz="2000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de-DE" sz="2000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de-DE" sz="2000" b="1" i="1" smtClean="0">
                                <a:latin typeface="Cambria Math"/>
                              </a:rPr>
                              <m:t> · </m:t>
                            </m:r>
                            <m:r>
                              <a:rPr lang="de-DE" sz="2000" b="1" i="1" smtClean="0">
                                <a:latin typeface="Cambria Math"/>
                              </a:rPr>
                              <m:t>𝑾</m:t>
                            </m:r>
                          </m:e>
                          <m:sub>
                            <m:r>
                              <a:rPr lang="de-DE" sz="2000" b="1" i="1" smtClean="0">
                                <a:latin typeface="Cambria Math"/>
                              </a:rPr>
                              <m:t>𝟎</m:t>
                            </m:r>
                            <m:r>
                              <a:rPr lang="de-DE" sz="2000" b="1" i="1" smtClean="0">
                                <a:latin typeface="Cambria Math"/>
                              </a:rPr>
                              <m:t>.</m:t>
                            </m:r>
                            <m:r>
                              <a:rPr lang="de-DE" sz="2000" b="1" i="1" smtClean="0">
                                <a:latin typeface="Cambria Math"/>
                              </a:rPr>
                              <m:t>𝟓</m:t>
                            </m:r>
                          </m:sub>
                        </m:sSub>
                        <m:r>
                          <a:rPr lang="de-DE" sz="2000" b="1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de-DE" sz="2000" b="1" dirty="0" smtClean="0"/>
              </a:p>
              <a:p>
                <a:pPr marL="0" indent="0">
                  <a:buNone/>
                </a:pPr>
                <a:endParaRPr lang="de-DE" sz="2000" b="1" dirty="0" smtClean="0"/>
              </a:p>
              <a:p>
                <a:endParaRPr lang="de-DE" sz="2400" dirty="0" smtClean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525963"/>
              </a:xfrm>
              <a:blipFill rotWithShape="1">
                <a:blip r:embed="rId2"/>
                <a:stretch>
                  <a:fillRect l="-593" t="-134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feld 3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4083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1969368" y="-171400"/>
            <a:ext cx="8003232" cy="1162050"/>
          </a:xfrm>
        </p:spPr>
        <p:txBody>
          <a:bodyPr>
            <a:normAutofit/>
          </a:bodyPr>
          <a:lstStyle/>
          <a:p>
            <a:r>
              <a:rPr lang="de-DE" sz="3200" b="0" dirty="0" smtClean="0"/>
              <a:t>Eigenschaften des Overflows</a:t>
            </a:r>
            <a:endParaRPr lang="de-DE" sz="3200" b="0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170012"/>
            <a:ext cx="4848225" cy="5067300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platzhalter 12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5524127" y="1124744"/>
                <a:ext cx="3440361" cy="4691063"/>
              </a:xfrm>
            </p:spPr>
            <p:txBody>
              <a:bodyPr/>
              <a:lstStyle/>
              <a:p>
                <a:endParaRPr lang="de-DE" dirty="0" smtClean="0"/>
              </a:p>
              <a:p>
                <a:r>
                  <a:rPr lang="de-DE" sz="1800" b="1" dirty="0" smtClean="0"/>
                  <a:t>- Typische</a:t>
                </a:r>
              </a:p>
              <a:p>
                <a:r>
                  <a:rPr lang="de-DE" sz="1800" b="1" dirty="0" smtClean="0"/>
                  <a:t>   Querschnittsfläche</a:t>
                </a:r>
              </a:p>
              <a:p>
                <a:r>
                  <a:rPr lang="de-DE" sz="1800" b="1" dirty="0"/>
                  <a:t> </a:t>
                </a:r>
                <a:r>
                  <a:rPr lang="de-DE" sz="1800" b="1" dirty="0" smtClean="0"/>
                  <a:t>  des Overflows</a:t>
                </a:r>
              </a:p>
              <a:p>
                <a:r>
                  <a:rPr lang="de-DE" sz="1800" b="1" dirty="0" smtClean="0"/>
                  <a:t>-  Tiefe 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18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sz="1800" b="1" i="1" smtClean="0">
                            <a:latin typeface="Cambria Math"/>
                          </a:rPr>
                          <m:t>𝝈</m:t>
                        </m:r>
                      </m:e>
                      <m:sub>
                        <m:r>
                          <a:rPr lang="el-GR" sz="1800" b="1" i="1" smtClean="0">
                            <a:latin typeface="Cambria Math"/>
                          </a:rPr>
                          <m:t>𝜽</m:t>
                        </m:r>
                      </m:sub>
                    </m:sSub>
                  </m:oMath>
                </a14:m>
                <a:r>
                  <a:rPr lang="de-DE" sz="1800" b="1" dirty="0" smtClean="0"/>
                  <a:t> = 27.8 Kg/m³</a:t>
                </a:r>
              </a:p>
              <a:p>
                <a:r>
                  <a:rPr lang="de-DE" sz="1800" b="1" dirty="0" smtClean="0"/>
                  <a:t>    </a:t>
                </a:r>
                <a:r>
                  <a:rPr lang="de-DE" sz="1800" b="1" dirty="0" err="1" smtClean="0"/>
                  <a:t>Isopykne</a:t>
                </a:r>
                <a:r>
                  <a:rPr lang="de-DE" sz="1800" b="1" dirty="0" smtClean="0"/>
                  <a:t>, die das</a:t>
                </a:r>
              </a:p>
              <a:p>
                <a:r>
                  <a:rPr lang="de-DE" sz="1800" b="1" dirty="0"/>
                  <a:t> </a:t>
                </a:r>
                <a:r>
                  <a:rPr lang="de-DE" sz="1800" b="1" dirty="0" smtClean="0"/>
                  <a:t>  Overflow Wasser definiert</a:t>
                </a:r>
              </a:p>
              <a:p>
                <a:r>
                  <a:rPr lang="de-DE" sz="1800" b="1" dirty="0" smtClean="0"/>
                  <a:t>-   Höhe und Geschwindigkeit </a:t>
                </a:r>
              </a:p>
              <a:p>
                <a:r>
                  <a:rPr lang="de-DE" sz="1800" b="1" dirty="0"/>
                  <a:t> </a:t>
                </a:r>
                <a:r>
                  <a:rPr lang="de-DE" sz="1800" b="1" dirty="0" smtClean="0"/>
                  <a:t>    zeigen ähnliche Frequenzen</a:t>
                </a:r>
              </a:p>
              <a:p>
                <a:r>
                  <a:rPr lang="de-DE" sz="1800" b="1" dirty="0" smtClean="0"/>
                  <a:t>-   Schichtdicke aus Daten </a:t>
                </a:r>
              </a:p>
              <a:p>
                <a:r>
                  <a:rPr lang="de-DE" sz="1800" b="1" dirty="0"/>
                  <a:t> </a:t>
                </a:r>
                <a:r>
                  <a:rPr lang="de-DE" sz="1800" b="1" dirty="0" smtClean="0"/>
                  <a:t>    bestimmt</a:t>
                </a:r>
              </a:p>
              <a:p>
                <a:r>
                  <a:rPr lang="de-DE" sz="1800" b="1" dirty="0" smtClean="0"/>
                  <a:t>-   Overflow-Dicke 150 bis 240 m</a:t>
                </a:r>
              </a:p>
              <a:p>
                <a:r>
                  <a:rPr lang="de-DE" sz="1800" b="1" dirty="0"/>
                  <a:t> </a:t>
                </a:r>
                <a:r>
                  <a:rPr lang="de-DE" sz="1800" b="1" dirty="0" smtClean="0"/>
                  <a:t>    sehr variabel</a:t>
                </a:r>
              </a:p>
              <a:p>
                <a:pPr marL="285750" indent="-285750">
                  <a:buFontTx/>
                  <a:buChar char="-"/>
                </a:pPr>
                <a:endParaRPr lang="de-DE" sz="1800" b="1" dirty="0"/>
              </a:p>
              <a:p>
                <a:endParaRPr lang="de-DE" sz="2000" b="1" dirty="0" smtClean="0"/>
              </a:p>
              <a:p>
                <a:endParaRPr lang="de-DE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13" name="Textplatzhalter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5524127" y="1124744"/>
                <a:ext cx="3440361" cy="4691063"/>
              </a:xfrm>
              <a:blipFill rotWithShape="1">
                <a:blip r:embed="rId3"/>
                <a:stretch>
                  <a:fillRect l="-141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hteck 5"/>
          <p:cNvSpPr/>
          <p:nvPr/>
        </p:nvSpPr>
        <p:spPr>
          <a:xfrm>
            <a:off x="251520" y="6300028"/>
            <a:ext cx="4723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Quelle: </a:t>
            </a:r>
            <a:r>
              <a:rPr lang="de-DE" sz="1600" dirty="0" smtClean="0"/>
              <a:t>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</a:t>
            </a:r>
            <a:r>
              <a:rPr lang="de-DE" sz="1600" dirty="0" err="1"/>
              <a:t>and</a:t>
            </a:r>
            <a:r>
              <a:rPr lang="de-DE" sz="1600" dirty="0"/>
              <a:t> </a:t>
            </a:r>
            <a:r>
              <a:rPr lang="de-DE" sz="1600" dirty="0" smtClean="0"/>
              <a:t>Thomas B. Sanford </a:t>
            </a:r>
            <a:r>
              <a:rPr lang="de-DE" sz="1600" dirty="0"/>
              <a:t>(</a:t>
            </a:r>
            <a:r>
              <a:rPr lang="de-DE" sz="1600" dirty="0" smtClean="0"/>
              <a:t>2003)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770969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Overflow-</a:t>
            </a:r>
            <a:r>
              <a:rPr lang="de-DE" sz="3200" dirty="0" err="1" smtClean="0"/>
              <a:t>Plume</a:t>
            </a:r>
            <a:r>
              <a:rPr lang="de-DE" sz="3200" dirty="0" smtClean="0"/>
              <a:t>-Weg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757"/>
            <a:ext cx="4038600" cy="3175435"/>
          </a:xfrm>
        </p:spPr>
      </p:pic>
      <p:pic>
        <p:nvPicPr>
          <p:cNvPr id="12" name="Inhaltsplatzhalter 1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9054" y="2453165"/>
            <a:ext cx="3776892" cy="2271979"/>
          </a:xfrm>
        </p:spPr>
      </p:pic>
      <p:sp>
        <p:nvSpPr>
          <p:cNvPr id="2" name="Rechteck 1"/>
          <p:cNvSpPr/>
          <p:nvPr/>
        </p:nvSpPr>
        <p:spPr>
          <a:xfrm>
            <a:off x="107504" y="6372036"/>
            <a:ext cx="28548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Quelle : </a:t>
            </a:r>
            <a:r>
              <a:rPr lang="de-DE" sz="1600" dirty="0" smtClean="0"/>
              <a:t>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 </a:t>
            </a:r>
            <a:r>
              <a:rPr lang="de-DE" sz="1600" dirty="0"/>
              <a:t>(2001)</a:t>
            </a:r>
          </a:p>
        </p:txBody>
      </p:sp>
    </p:spTree>
    <p:extLst>
      <p:ext uri="{BB962C8B-B14F-4D97-AF65-F5344CB8AC3E}">
        <p14:creationId xmlns:p14="http://schemas.microsoft.com/office/powerpoint/2010/main" val="12214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dirty="0" smtClean="0"/>
              <a:t>Entwicklung der Overflow-</a:t>
            </a:r>
            <a:r>
              <a:rPr lang="de-DE" sz="3200" dirty="0" err="1" smtClean="0"/>
              <a:t>Plume</a:t>
            </a:r>
            <a:r>
              <a:rPr lang="de-DE" sz="3200" dirty="0" smtClean="0"/>
              <a:t>-Dichte</a:t>
            </a:r>
            <a:endParaRPr lang="de-DE" sz="3200" dirty="0"/>
          </a:p>
        </p:txBody>
      </p:sp>
      <p:pic>
        <p:nvPicPr>
          <p:cNvPr id="8" name="Inhaltsplatzhalt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54" y="1600200"/>
            <a:ext cx="3776892" cy="4525963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Inhaltsplatzhalter 6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148064" y="1556792"/>
                <a:ext cx="4038600" cy="452596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de-DE" sz="2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de-DE" sz="20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e>
                      <m:sub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𝒆</m:t>
                        </m:r>
                      </m:sub>
                    </m:sSub>
                  </m:oMath>
                </a14:m>
                <a:r>
                  <a:rPr lang="de-DE" sz="2000" b="1" dirty="0" smtClean="0">
                    <a:solidFill>
                      <a:schemeClr val="tx1"/>
                    </a:solidFill>
                  </a:rPr>
                  <a:t> = 6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de-DE" sz="2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sz="20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de-DE" sz="20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de-DE" sz="2000" b="1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</m:den>
                    </m:f>
                  </m:oMath>
                </a14:m>
                <a:endParaRPr lang="de-DE" sz="2000" b="1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>
                            <a:latin typeface="Cambria Math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de-DE" sz="2000" b="1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de-DE" sz="2000" b="1" i="1">
                                <a:latin typeface="Cambria Math"/>
                              </a:rPr>
                              <m:t>𝒘</m:t>
                            </m:r>
                          </m:e>
                        </m:acc>
                      </m:e>
                      <m:sub>
                        <m:r>
                          <a:rPr lang="de-DE" sz="2000" b="1" i="1">
                            <a:latin typeface="Cambria Math"/>
                          </a:rPr>
                          <m:t>𝒆</m:t>
                        </m:r>
                      </m:sub>
                    </m:sSub>
                  </m:oMath>
                </a14:m>
                <a:r>
                  <a:rPr lang="de-DE" sz="2000" b="1" dirty="0"/>
                  <a:t> </a:t>
                </a:r>
                <a:r>
                  <a:rPr lang="de-DE" sz="2000" b="1" dirty="0" smtClean="0">
                    <a:solidFill>
                      <a:schemeClr val="tx1"/>
                    </a:solidFill>
                  </a:rPr>
                  <a:t>= 8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𝟏𝟎</m:t>
                        </m:r>
                      </m:e>
                      <m:sup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sup>
                    </m:sSup>
                    <m:f>
                      <m:fPr>
                        <m:ctrlP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de-DE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𝒔</m:t>
                        </m:r>
                      </m:den>
                    </m:f>
                  </m:oMath>
                </a14:m>
                <a:endParaRPr lang="de-DE" sz="2000" b="1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000" b="1" i="1" smtClean="0">
                            <a:latin typeface="Cambria Math"/>
                          </a:rPr>
                          <m:t>𝑹𝒊</m:t>
                        </m:r>
                      </m:e>
                      <m:sub>
                        <m:r>
                          <a:rPr lang="de-DE" sz="2000" b="1" i="1" smtClean="0">
                            <a:latin typeface="Cambria Math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de-DE" sz="2000" b="1" dirty="0" smtClean="0"/>
                  <a:t> = 1.8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de-DE" sz="2000" b="1" i="1">
                            <a:latin typeface="Cambria Math"/>
                          </a:rPr>
                          <m:t>𝑹</m:t>
                        </m:r>
                        <m:r>
                          <a:rPr lang="de-DE" sz="2000" b="1" i="1" smtClean="0">
                            <a:latin typeface="Cambria Math"/>
                          </a:rPr>
                          <m:t>𝒊</m:t>
                        </m:r>
                      </m:e>
                      <m:sub>
                        <m:r>
                          <a:rPr lang="de-DE" sz="2000" b="1" i="1" smtClean="0">
                            <a:latin typeface="Cambria Math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de-DE" sz="2000" b="1" dirty="0"/>
                  <a:t> = </a:t>
                </a:r>
                <a:r>
                  <a:rPr lang="de-DE" sz="2000" b="1" dirty="0" smtClean="0"/>
                  <a:t>1.2</a:t>
                </a:r>
              </a:p>
              <a:p>
                <a:pPr marL="0" indent="0">
                  <a:buNone/>
                </a:pPr>
                <a:endParaRPr lang="de-DE" sz="2000" b="1" dirty="0" smtClean="0"/>
              </a:p>
              <a:p>
                <a:pPr marL="0" indent="0">
                  <a:buNone/>
                </a:pPr>
                <a:endParaRPr lang="de-DE" sz="2000" b="1" dirty="0"/>
              </a:p>
              <a:p>
                <a:pPr marL="0" indent="0">
                  <a:buNone/>
                </a:pPr>
                <a:r>
                  <a:rPr lang="de-DE" sz="2000" b="1" dirty="0" smtClean="0"/>
                  <a:t>- Änderung Richardson Zahl - instabil</a:t>
                </a:r>
              </a:p>
              <a:p>
                <a:pPr marL="0" indent="0">
                  <a:buNone/>
                </a:pPr>
                <a:r>
                  <a:rPr lang="de-DE" sz="2000" b="1" dirty="0" smtClean="0"/>
                  <a:t>- Änderung Hintergrundschichtung</a:t>
                </a:r>
                <a:endParaRPr lang="de-DE" sz="2000" b="1" dirty="0"/>
              </a:p>
              <a:p>
                <a:pPr marL="0" indent="0">
                  <a:buNone/>
                </a:pPr>
                <a:r>
                  <a:rPr lang="de-DE" sz="2000" b="1" dirty="0" smtClean="0"/>
                  <a:t>- Dichteanomalie ist &gt; als</a:t>
                </a:r>
              </a:p>
              <a:p>
                <a:pPr marL="0" indent="0">
                  <a:buNone/>
                </a:pPr>
                <a:r>
                  <a:rPr lang="de-DE" sz="2000" b="1" dirty="0" smtClean="0"/>
                  <a:t>  die Änderung der mittleren </a:t>
                </a:r>
              </a:p>
              <a:p>
                <a:pPr marL="0" indent="0">
                  <a:buNone/>
                </a:pPr>
                <a:r>
                  <a:rPr lang="de-DE" sz="2000" b="1" dirty="0" smtClean="0"/>
                  <a:t>  Dichte</a:t>
                </a:r>
              </a:p>
              <a:p>
                <a:pPr marL="0" indent="0">
                  <a:buNone/>
                </a:pPr>
                <a:r>
                  <a:rPr lang="de-DE" sz="2000" b="1" dirty="0" smtClean="0"/>
                  <a:t>  </a:t>
                </a:r>
                <a:endParaRPr lang="de-DE" sz="2000" b="1" dirty="0"/>
              </a:p>
            </p:txBody>
          </p:sp>
        </mc:Choice>
        <mc:Fallback>
          <p:sp>
            <p:nvSpPr>
              <p:cNvPr id="7" name="Inhaltsplatzhalt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148064" y="1556792"/>
                <a:ext cx="4038600" cy="4525963"/>
              </a:xfrm>
              <a:blipFill rotWithShape="1">
                <a:blip r:embed="rId3"/>
                <a:stretch>
                  <a:fillRect l="-135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hteck 8"/>
          <p:cNvSpPr/>
          <p:nvPr/>
        </p:nvSpPr>
        <p:spPr>
          <a:xfrm>
            <a:off x="179512" y="6372036"/>
            <a:ext cx="286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Quelle : </a:t>
            </a:r>
            <a:r>
              <a:rPr lang="de-DE" sz="1600" dirty="0" smtClean="0"/>
              <a:t>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 </a:t>
            </a:r>
            <a:r>
              <a:rPr lang="de-DE" sz="1600" dirty="0"/>
              <a:t>(2001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6423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Transport</a:t>
            </a:r>
            <a:endParaRPr lang="de-DE" sz="3200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537" y="1460723"/>
            <a:ext cx="5876925" cy="4200525"/>
          </a:xfrm>
        </p:spPr>
      </p:pic>
      <p:sp>
        <p:nvSpPr>
          <p:cNvPr id="3" name="Rechteck 2"/>
          <p:cNvSpPr/>
          <p:nvPr/>
        </p:nvSpPr>
        <p:spPr>
          <a:xfrm>
            <a:off x="179512" y="6372036"/>
            <a:ext cx="28548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600" dirty="0"/>
              <a:t>Quelle </a:t>
            </a:r>
            <a:r>
              <a:rPr lang="de-DE" sz="1600" dirty="0" smtClean="0"/>
              <a:t>:  James B. </a:t>
            </a:r>
            <a:r>
              <a:rPr lang="de-DE" sz="1600" dirty="0" err="1" smtClean="0"/>
              <a:t>Girton</a:t>
            </a:r>
            <a:r>
              <a:rPr lang="de-DE" sz="1600" dirty="0" smtClean="0"/>
              <a:t>  </a:t>
            </a:r>
            <a:r>
              <a:rPr lang="de-DE" sz="1600" dirty="0"/>
              <a:t>(2001)</a:t>
            </a:r>
          </a:p>
        </p:txBody>
      </p:sp>
    </p:spTree>
    <p:extLst>
      <p:ext uri="{BB962C8B-B14F-4D97-AF65-F5344CB8AC3E}">
        <p14:creationId xmlns:p14="http://schemas.microsoft.com/office/powerpoint/2010/main" val="408732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Bildschirmpräsentation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Descent and Modification of the Overflow Plume in the Denmark Strait</vt:lpstr>
      <vt:lpstr>Gliederung</vt:lpstr>
      <vt:lpstr>Topographie der Dänemarkstraße</vt:lpstr>
      <vt:lpstr>    </vt:lpstr>
      <vt:lpstr>Methoden</vt:lpstr>
      <vt:lpstr>Eigenschaften des Overflows</vt:lpstr>
      <vt:lpstr>Overflow-Plume-Weg</vt:lpstr>
      <vt:lpstr>Entwicklung der Overflow-Plume-Dichte</vt:lpstr>
      <vt:lpstr>Transport</vt:lpstr>
      <vt:lpstr>Zusammenfassung</vt:lpstr>
      <vt:lpstr>Vielen Dank für Eure Aufmerksamkeit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Descend and Modification</dc:title>
  <dc:creator>Petra</dc:creator>
  <cp:lastModifiedBy>Petra</cp:lastModifiedBy>
  <cp:revision>199</cp:revision>
  <dcterms:created xsi:type="dcterms:W3CDTF">2012-11-29T23:13:01Z</dcterms:created>
  <dcterms:modified xsi:type="dcterms:W3CDTF">2012-12-05T11:31:29Z</dcterms:modified>
</cp:coreProperties>
</file>