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handoutMasterIdLst>
    <p:handoutMasterId r:id="rId3"/>
  </p:handoutMasterIdLst>
  <p:sldIdLst>
    <p:sldId id="259" r:id="rId2"/>
  </p:sldIdLst>
  <p:sldSz cx="30243463" cy="42845038"/>
  <p:notesSz cx="7315200" cy="9601200"/>
  <p:defaultTextStyle>
    <a:defPPr>
      <a:defRPr lang="de-DE"/>
    </a:defPPr>
    <a:lvl1pPr algn="l" rtl="0" eaLnBrk="0" fontAlgn="base" hangingPunct="0">
      <a:spcBef>
        <a:spcPct val="50000"/>
      </a:spcBef>
      <a:spcAft>
        <a:spcPct val="0"/>
      </a:spcAft>
      <a:defRPr sz="4500" kern="1200">
        <a:solidFill>
          <a:srgbClr val="CCFFFF"/>
        </a:solidFill>
        <a:latin typeface="Arial" charset="0"/>
        <a:ea typeface="+mn-ea"/>
        <a:cs typeface="+mn-cs"/>
      </a:defRPr>
    </a:lvl1pPr>
    <a:lvl2pPr marL="457200" algn="l" rtl="0" eaLnBrk="0" fontAlgn="base" hangingPunct="0">
      <a:spcBef>
        <a:spcPct val="50000"/>
      </a:spcBef>
      <a:spcAft>
        <a:spcPct val="0"/>
      </a:spcAft>
      <a:defRPr sz="4500" kern="1200">
        <a:solidFill>
          <a:srgbClr val="CCFFFF"/>
        </a:solidFill>
        <a:latin typeface="Arial" charset="0"/>
        <a:ea typeface="+mn-ea"/>
        <a:cs typeface="+mn-cs"/>
      </a:defRPr>
    </a:lvl2pPr>
    <a:lvl3pPr marL="914400" algn="l" rtl="0" eaLnBrk="0" fontAlgn="base" hangingPunct="0">
      <a:spcBef>
        <a:spcPct val="50000"/>
      </a:spcBef>
      <a:spcAft>
        <a:spcPct val="0"/>
      </a:spcAft>
      <a:defRPr sz="4500" kern="1200">
        <a:solidFill>
          <a:srgbClr val="CCFFFF"/>
        </a:solidFill>
        <a:latin typeface="Arial" charset="0"/>
        <a:ea typeface="+mn-ea"/>
        <a:cs typeface="+mn-cs"/>
      </a:defRPr>
    </a:lvl3pPr>
    <a:lvl4pPr marL="1371600" algn="l" rtl="0" eaLnBrk="0" fontAlgn="base" hangingPunct="0">
      <a:spcBef>
        <a:spcPct val="50000"/>
      </a:spcBef>
      <a:spcAft>
        <a:spcPct val="0"/>
      </a:spcAft>
      <a:defRPr sz="4500" kern="1200">
        <a:solidFill>
          <a:srgbClr val="CCFFFF"/>
        </a:solidFill>
        <a:latin typeface="Arial" charset="0"/>
        <a:ea typeface="+mn-ea"/>
        <a:cs typeface="+mn-cs"/>
      </a:defRPr>
    </a:lvl4pPr>
    <a:lvl5pPr marL="1828800" algn="l" rtl="0" eaLnBrk="0" fontAlgn="base" hangingPunct="0">
      <a:spcBef>
        <a:spcPct val="50000"/>
      </a:spcBef>
      <a:spcAft>
        <a:spcPct val="0"/>
      </a:spcAft>
      <a:defRPr sz="4500" kern="1200">
        <a:solidFill>
          <a:srgbClr val="CCFFFF"/>
        </a:solidFill>
        <a:latin typeface="Arial" charset="0"/>
        <a:ea typeface="+mn-ea"/>
        <a:cs typeface="+mn-cs"/>
      </a:defRPr>
    </a:lvl5pPr>
    <a:lvl6pPr marL="2286000" algn="l" defTabSz="914400" rtl="0" eaLnBrk="1" latinLnBrk="0" hangingPunct="1">
      <a:defRPr sz="4500" kern="1200">
        <a:solidFill>
          <a:srgbClr val="CCFFFF"/>
        </a:solidFill>
        <a:latin typeface="Arial" charset="0"/>
        <a:ea typeface="+mn-ea"/>
        <a:cs typeface="+mn-cs"/>
      </a:defRPr>
    </a:lvl6pPr>
    <a:lvl7pPr marL="2743200" algn="l" defTabSz="914400" rtl="0" eaLnBrk="1" latinLnBrk="0" hangingPunct="1">
      <a:defRPr sz="4500" kern="1200">
        <a:solidFill>
          <a:srgbClr val="CCFFFF"/>
        </a:solidFill>
        <a:latin typeface="Arial" charset="0"/>
        <a:ea typeface="+mn-ea"/>
        <a:cs typeface="+mn-cs"/>
      </a:defRPr>
    </a:lvl7pPr>
    <a:lvl8pPr marL="3200400" algn="l" defTabSz="914400" rtl="0" eaLnBrk="1" latinLnBrk="0" hangingPunct="1">
      <a:defRPr sz="4500" kern="1200">
        <a:solidFill>
          <a:srgbClr val="CCFFFF"/>
        </a:solidFill>
        <a:latin typeface="Arial" charset="0"/>
        <a:ea typeface="+mn-ea"/>
        <a:cs typeface="+mn-cs"/>
      </a:defRPr>
    </a:lvl8pPr>
    <a:lvl9pPr marL="3657600" algn="l" defTabSz="914400" rtl="0" eaLnBrk="1" latinLnBrk="0" hangingPunct="1">
      <a:defRPr sz="4500" kern="1200">
        <a:solidFill>
          <a:srgbClr val="CCFFFF"/>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8B"/>
    <a:srgbClr val="99FF33"/>
    <a:srgbClr val="AEC1E1"/>
    <a:srgbClr val="000066"/>
    <a:srgbClr val="99CCFF"/>
    <a:srgbClr val="00FF00"/>
    <a:srgbClr val="CC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34" autoAdjust="0"/>
    <p:restoredTop sz="98118" autoAdjust="0"/>
  </p:normalViewPr>
  <p:slideViewPr>
    <p:cSldViewPr showGuides="1">
      <p:cViewPr>
        <p:scale>
          <a:sx n="50" d="100"/>
          <a:sy n="50" d="100"/>
        </p:scale>
        <p:origin x="-72" y="972"/>
      </p:cViewPr>
      <p:guideLst>
        <p:guide orient="horz" pos="13494"/>
        <p:guide pos="9525"/>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3204684" cy="51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94" tIns="46296" rIns="92594" bIns="46296" numCol="1" anchor="t" anchorCtr="0" compatLnSpc="1">
            <a:prstTxWarp prst="textNoShape">
              <a:avLst/>
            </a:prstTxWarp>
          </a:bodyPr>
          <a:lstStyle>
            <a:lvl1pPr defTabSz="926182">
              <a:defRPr sz="1300"/>
            </a:lvl1pPr>
          </a:lstStyle>
          <a:p>
            <a:endParaRPr lang="de-DE"/>
          </a:p>
        </p:txBody>
      </p:sp>
      <p:sp>
        <p:nvSpPr>
          <p:cNvPr id="4099" name="Rectangle 1027"/>
          <p:cNvSpPr>
            <a:spLocks noGrp="1" noChangeArrowheads="1"/>
          </p:cNvSpPr>
          <p:nvPr>
            <p:ph type="dt" sz="quarter" idx="1"/>
          </p:nvPr>
        </p:nvSpPr>
        <p:spPr bwMode="auto">
          <a:xfrm>
            <a:off x="4110516" y="0"/>
            <a:ext cx="3204684" cy="51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94" tIns="46296" rIns="92594" bIns="46296" numCol="1" anchor="t" anchorCtr="0" compatLnSpc="1">
            <a:prstTxWarp prst="textNoShape">
              <a:avLst/>
            </a:prstTxWarp>
          </a:bodyPr>
          <a:lstStyle>
            <a:lvl1pPr algn="r" defTabSz="926182">
              <a:defRPr sz="1300"/>
            </a:lvl1pPr>
          </a:lstStyle>
          <a:p>
            <a:endParaRPr lang="de-DE"/>
          </a:p>
        </p:txBody>
      </p:sp>
      <p:sp>
        <p:nvSpPr>
          <p:cNvPr id="4100" name="Rectangle 1028"/>
          <p:cNvSpPr>
            <a:spLocks noGrp="1" noChangeArrowheads="1"/>
          </p:cNvSpPr>
          <p:nvPr>
            <p:ph type="ftr" sz="quarter" idx="2"/>
          </p:nvPr>
        </p:nvSpPr>
        <p:spPr bwMode="auto">
          <a:xfrm>
            <a:off x="0" y="9153034"/>
            <a:ext cx="3204684" cy="44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94" tIns="46296" rIns="92594" bIns="46296" numCol="1" anchor="b" anchorCtr="0" compatLnSpc="1">
            <a:prstTxWarp prst="textNoShape">
              <a:avLst/>
            </a:prstTxWarp>
          </a:bodyPr>
          <a:lstStyle>
            <a:lvl1pPr defTabSz="926182">
              <a:defRPr sz="1300"/>
            </a:lvl1pPr>
          </a:lstStyle>
          <a:p>
            <a:endParaRPr lang="de-DE"/>
          </a:p>
        </p:txBody>
      </p:sp>
      <p:sp>
        <p:nvSpPr>
          <p:cNvPr id="4101" name="Rectangle 1029"/>
          <p:cNvSpPr>
            <a:spLocks noGrp="1" noChangeArrowheads="1"/>
          </p:cNvSpPr>
          <p:nvPr>
            <p:ph type="sldNum" sz="quarter" idx="3"/>
          </p:nvPr>
        </p:nvSpPr>
        <p:spPr bwMode="auto">
          <a:xfrm>
            <a:off x="4110516" y="9153034"/>
            <a:ext cx="3204684" cy="44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94" tIns="46296" rIns="92594" bIns="46296" numCol="1" anchor="b" anchorCtr="0" compatLnSpc="1">
            <a:prstTxWarp prst="textNoShape">
              <a:avLst/>
            </a:prstTxWarp>
          </a:bodyPr>
          <a:lstStyle>
            <a:lvl1pPr algn="r" defTabSz="926182">
              <a:defRPr sz="1300"/>
            </a:lvl1pPr>
          </a:lstStyle>
          <a:p>
            <a:fld id="{5E6D3E63-9411-4D25-88DB-708B57A68617}" type="slidenum">
              <a:rPr lang="de-DE"/>
              <a:pPr/>
              <a:t>‹Nr.›</a:t>
            </a:fld>
            <a:endParaRPr lang="de-DE"/>
          </a:p>
        </p:txBody>
      </p:sp>
    </p:spTree>
    <p:extLst>
      <p:ext uri="{BB962C8B-B14F-4D97-AF65-F5344CB8AC3E}">
        <p14:creationId xmlns:p14="http://schemas.microsoft.com/office/powerpoint/2010/main" val="147804321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268538" y="13309600"/>
            <a:ext cx="25706387" cy="918368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4537075" y="24279225"/>
            <a:ext cx="21169313" cy="10948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CFDD6D43-B7F3-4AE7-89B7-96790A79B528}" type="slidenum">
              <a:rPr lang="de-DE"/>
              <a:pPr/>
              <a:t>‹Nr.›</a:t>
            </a:fld>
            <a:endParaRPr lang="de-DE"/>
          </a:p>
        </p:txBody>
      </p:sp>
    </p:spTree>
    <p:extLst>
      <p:ext uri="{BB962C8B-B14F-4D97-AF65-F5344CB8AC3E}">
        <p14:creationId xmlns:p14="http://schemas.microsoft.com/office/powerpoint/2010/main" val="211958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75B15123-3D9C-4077-8BA7-B81A1AFB477B}" type="slidenum">
              <a:rPr lang="de-DE"/>
              <a:pPr/>
              <a:t>‹Nr.›</a:t>
            </a:fld>
            <a:endParaRPr lang="de-DE"/>
          </a:p>
        </p:txBody>
      </p:sp>
    </p:spTree>
    <p:extLst>
      <p:ext uri="{BB962C8B-B14F-4D97-AF65-F5344CB8AC3E}">
        <p14:creationId xmlns:p14="http://schemas.microsoft.com/office/powerpoint/2010/main" val="3643297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21548725" y="3805238"/>
            <a:ext cx="6426200" cy="3428047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268538" y="3805238"/>
            <a:ext cx="19127787" cy="3428047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5E49316F-F755-4153-97FE-AB1B262A8304}" type="slidenum">
              <a:rPr lang="de-DE"/>
              <a:pPr/>
              <a:t>‹Nr.›</a:t>
            </a:fld>
            <a:endParaRPr lang="de-DE"/>
          </a:p>
        </p:txBody>
      </p:sp>
    </p:spTree>
    <p:extLst>
      <p:ext uri="{BB962C8B-B14F-4D97-AF65-F5344CB8AC3E}">
        <p14:creationId xmlns:p14="http://schemas.microsoft.com/office/powerpoint/2010/main" val="282806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4096C4B8-F4EA-4FB4-B28F-74E81D16A484}" type="slidenum">
              <a:rPr lang="de-DE"/>
              <a:pPr/>
              <a:t>‹Nr.›</a:t>
            </a:fld>
            <a:endParaRPr lang="de-DE"/>
          </a:p>
        </p:txBody>
      </p:sp>
    </p:spTree>
    <p:extLst>
      <p:ext uri="{BB962C8B-B14F-4D97-AF65-F5344CB8AC3E}">
        <p14:creationId xmlns:p14="http://schemas.microsoft.com/office/powerpoint/2010/main" val="3661028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188" y="27532013"/>
            <a:ext cx="25706387" cy="850900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2389188" y="18159413"/>
            <a:ext cx="25706387" cy="9372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FCAB6CEA-CD9D-4610-83C4-B14FB666E5F9}" type="slidenum">
              <a:rPr lang="de-DE"/>
              <a:pPr/>
              <a:t>‹Nr.›</a:t>
            </a:fld>
            <a:endParaRPr lang="de-DE"/>
          </a:p>
        </p:txBody>
      </p:sp>
    </p:spTree>
    <p:extLst>
      <p:ext uri="{BB962C8B-B14F-4D97-AF65-F5344CB8AC3E}">
        <p14:creationId xmlns:p14="http://schemas.microsoft.com/office/powerpoint/2010/main" val="3927273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268538" y="12377738"/>
            <a:ext cx="12776200" cy="25707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15197138" y="12377738"/>
            <a:ext cx="12777787" cy="25707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2D155D56-11D1-43F0-878A-6FC1D2C4D47C}" type="slidenum">
              <a:rPr lang="de-DE"/>
              <a:pPr/>
              <a:t>‹Nr.›</a:t>
            </a:fld>
            <a:endParaRPr lang="de-DE"/>
          </a:p>
        </p:txBody>
      </p:sp>
    </p:spTree>
    <p:extLst>
      <p:ext uri="{BB962C8B-B14F-4D97-AF65-F5344CB8AC3E}">
        <p14:creationId xmlns:p14="http://schemas.microsoft.com/office/powerpoint/2010/main" val="226910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512888" y="1716088"/>
            <a:ext cx="27217687" cy="71405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1512888" y="9590088"/>
            <a:ext cx="13361987" cy="39973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1512888" y="13587413"/>
            <a:ext cx="13361987" cy="24685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15363825" y="9590088"/>
            <a:ext cx="13366750" cy="39973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15363825" y="13587413"/>
            <a:ext cx="13366750" cy="24685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de-DE"/>
          </a:p>
        </p:txBody>
      </p:sp>
      <p:sp>
        <p:nvSpPr>
          <p:cNvPr id="8" name="Fußzeilenplatzhalter 7"/>
          <p:cNvSpPr>
            <a:spLocks noGrp="1"/>
          </p:cNvSpPr>
          <p:nvPr>
            <p:ph type="ftr" sz="quarter" idx="11"/>
          </p:nvPr>
        </p:nvSpPr>
        <p:spPr/>
        <p:txBody>
          <a:bodyPr/>
          <a:lstStyle>
            <a:lvl1pPr>
              <a:defRPr/>
            </a:lvl1pPr>
          </a:lstStyle>
          <a:p>
            <a:endParaRPr lang="de-DE"/>
          </a:p>
        </p:txBody>
      </p:sp>
      <p:sp>
        <p:nvSpPr>
          <p:cNvPr id="9" name="Foliennummernplatzhalter 8"/>
          <p:cNvSpPr>
            <a:spLocks noGrp="1"/>
          </p:cNvSpPr>
          <p:nvPr>
            <p:ph type="sldNum" sz="quarter" idx="12"/>
          </p:nvPr>
        </p:nvSpPr>
        <p:spPr/>
        <p:txBody>
          <a:bodyPr/>
          <a:lstStyle>
            <a:lvl1pPr>
              <a:defRPr/>
            </a:lvl1pPr>
          </a:lstStyle>
          <a:p>
            <a:fld id="{402F3EC5-4D2A-4D72-AA85-902C33C464AD}" type="slidenum">
              <a:rPr lang="de-DE"/>
              <a:pPr/>
              <a:t>‹Nr.›</a:t>
            </a:fld>
            <a:endParaRPr lang="de-DE"/>
          </a:p>
        </p:txBody>
      </p:sp>
    </p:spTree>
    <p:extLst>
      <p:ext uri="{BB962C8B-B14F-4D97-AF65-F5344CB8AC3E}">
        <p14:creationId xmlns:p14="http://schemas.microsoft.com/office/powerpoint/2010/main" val="111647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de-DE"/>
          </a:p>
        </p:txBody>
      </p:sp>
      <p:sp>
        <p:nvSpPr>
          <p:cNvPr id="4" name="Fußzeilenplatzhalter 3"/>
          <p:cNvSpPr>
            <a:spLocks noGrp="1"/>
          </p:cNvSpPr>
          <p:nvPr>
            <p:ph type="ftr" sz="quarter" idx="11"/>
          </p:nvPr>
        </p:nvSpPr>
        <p:spPr/>
        <p:txBody>
          <a:bodyPr/>
          <a:lstStyle>
            <a:lvl1pPr>
              <a:defRPr/>
            </a:lvl1pPr>
          </a:lstStyle>
          <a:p>
            <a:endParaRPr lang="de-DE"/>
          </a:p>
        </p:txBody>
      </p:sp>
      <p:sp>
        <p:nvSpPr>
          <p:cNvPr id="5" name="Foliennummernplatzhalter 4"/>
          <p:cNvSpPr>
            <a:spLocks noGrp="1"/>
          </p:cNvSpPr>
          <p:nvPr>
            <p:ph type="sldNum" sz="quarter" idx="12"/>
          </p:nvPr>
        </p:nvSpPr>
        <p:spPr/>
        <p:txBody>
          <a:bodyPr/>
          <a:lstStyle>
            <a:lvl1pPr>
              <a:defRPr/>
            </a:lvl1pPr>
          </a:lstStyle>
          <a:p>
            <a:fld id="{C95D6EFD-3BA5-4194-BD9E-4CA5324E41B6}" type="slidenum">
              <a:rPr lang="de-DE"/>
              <a:pPr/>
              <a:t>‹Nr.›</a:t>
            </a:fld>
            <a:endParaRPr lang="de-DE"/>
          </a:p>
        </p:txBody>
      </p:sp>
    </p:spTree>
    <p:extLst>
      <p:ext uri="{BB962C8B-B14F-4D97-AF65-F5344CB8AC3E}">
        <p14:creationId xmlns:p14="http://schemas.microsoft.com/office/powerpoint/2010/main" val="283078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0672AD8E-760F-4540-88B0-4D29DF58A7C5}" type="slidenum">
              <a:rPr lang="de-DE"/>
              <a:pPr/>
              <a:t>‹Nr.›</a:t>
            </a:fld>
            <a:endParaRPr lang="de-DE"/>
          </a:p>
        </p:txBody>
      </p:sp>
    </p:spTree>
    <p:extLst>
      <p:ext uri="{BB962C8B-B14F-4D97-AF65-F5344CB8AC3E}">
        <p14:creationId xmlns:p14="http://schemas.microsoft.com/office/powerpoint/2010/main" val="89077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512888" y="1706563"/>
            <a:ext cx="9948862" cy="7259637"/>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11823700" y="1706563"/>
            <a:ext cx="16906875" cy="36566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1512888" y="8966200"/>
            <a:ext cx="9948862" cy="29306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DB61FA33-FE67-4CBD-8C57-D57571653642}" type="slidenum">
              <a:rPr lang="de-DE"/>
              <a:pPr/>
              <a:t>‹Nr.›</a:t>
            </a:fld>
            <a:endParaRPr lang="de-DE"/>
          </a:p>
        </p:txBody>
      </p:sp>
    </p:spTree>
    <p:extLst>
      <p:ext uri="{BB962C8B-B14F-4D97-AF65-F5344CB8AC3E}">
        <p14:creationId xmlns:p14="http://schemas.microsoft.com/office/powerpoint/2010/main" val="600501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927725" y="29991050"/>
            <a:ext cx="18146713" cy="3541713"/>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5927725" y="3829050"/>
            <a:ext cx="18146713" cy="25706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5927725" y="33532763"/>
            <a:ext cx="18146713" cy="50276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647587D8-4BDB-4476-8FB9-90A0F78F0E70}" type="slidenum">
              <a:rPr lang="de-DE"/>
              <a:pPr/>
              <a:t>‹Nr.›</a:t>
            </a:fld>
            <a:endParaRPr lang="de-DE"/>
          </a:p>
        </p:txBody>
      </p:sp>
    </p:spTree>
    <p:extLst>
      <p:ext uri="{BB962C8B-B14F-4D97-AF65-F5344CB8AC3E}">
        <p14:creationId xmlns:p14="http://schemas.microsoft.com/office/powerpoint/2010/main" val="40212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68538" y="3805238"/>
            <a:ext cx="25706387" cy="714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7597" tIns="208796" rIns="417597" bIns="208796" numCol="1" anchor="ctr" anchorCtr="0" compatLnSpc="1">
            <a:prstTxWarp prst="textNoShape">
              <a:avLst/>
            </a:prstTxWarp>
          </a:bodyPr>
          <a:lstStyle/>
          <a:p>
            <a:pPr lvl="0"/>
            <a:r>
              <a:rPr lang="de-DE" smtClean="0"/>
              <a:t>Klicken Sie, um das Titelformat zu bearbeiten</a:t>
            </a:r>
          </a:p>
        </p:txBody>
      </p:sp>
      <p:sp>
        <p:nvSpPr>
          <p:cNvPr id="1027" name="Rectangle 3"/>
          <p:cNvSpPr>
            <a:spLocks noGrp="1" noChangeArrowheads="1"/>
          </p:cNvSpPr>
          <p:nvPr>
            <p:ph type="body" idx="1"/>
          </p:nvPr>
        </p:nvSpPr>
        <p:spPr bwMode="auto">
          <a:xfrm>
            <a:off x="2268538" y="12377738"/>
            <a:ext cx="25706387" cy="257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7597" tIns="208796" rIns="417597" bIns="208796"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2268538" y="39039800"/>
            <a:ext cx="6300787"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7597" tIns="208796" rIns="417597" bIns="208796" numCol="1" anchor="t" anchorCtr="0" compatLnSpc="1">
            <a:prstTxWarp prst="textNoShape">
              <a:avLst/>
            </a:prstTxWarp>
          </a:bodyPr>
          <a:lstStyle>
            <a:lvl1pPr defTabSz="4178300">
              <a:spcBef>
                <a:spcPct val="0"/>
              </a:spcBef>
              <a:defRPr sz="6200">
                <a:solidFill>
                  <a:schemeClr val="tx1"/>
                </a:solidFill>
                <a:latin typeface="+mn-lt"/>
              </a:defRPr>
            </a:lvl1pPr>
          </a:lstStyle>
          <a:p>
            <a:endParaRPr lang="de-DE"/>
          </a:p>
        </p:txBody>
      </p:sp>
      <p:sp>
        <p:nvSpPr>
          <p:cNvPr id="1029" name="Rectangle 5"/>
          <p:cNvSpPr>
            <a:spLocks noGrp="1" noChangeArrowheads="1"/>
          </p:cNvSpPr>
          <p:nvPr>
            <p:ph type="ftr" sz="quarter" idx="3"/>
          </p:nvPr>
        </p:nvSpPr>
        <p:spPr bwMode="auto">
          <a:xfrm>
            <a:off x="10333038" y="39039800"/>
            <a:ext cx="9577387"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7597" tIns="208796" rIns="417597" bIns="208796" numCol="1" anchor="t" anchorCtr="0" compatLnSpc="1">
            <a:prstTxWarp prst="textNoShape">
              <a:avLst/>
            </a:prstTxWarp>
          </a:bodyPr>
          <a:lstStyle>
            <a:lvl1pPr algn="ctr" defTabSz="4178300">
              <a:spcBef>
                <a:spcPct val="0"/>
              </a:spcBef>
              <a:defRPr sz="6200">
                <a:solidFill>
                  <a:schemeClr val="tx1"/>
                </a:solidFill>
                <a:latin typeface="+mn-lt"/>
              </a:defRPr>
            </a:lvl1pPr>
          </a:lstStyle>
          <a:p>
            <a:endParaRPr lang="de-DE"/>
          </a:p>
        </p:txBody>
      </p:sp>
      <p:sp>
        <p:nvSpPr>
          <p:cNvPr id="1030" name="Rectangle 6"/>
          <p:cNvSpPr>
            <a:spLocks noGrp="1" noChangeArrowheads="1"/>
          </p:cNvSpPr>
          <p:nvPr>
            <p:ph type="sldNum" sz="quarter" idx="4"/>
          </p:nvPr>
        </p:nvSpPr>
        <p:spPr bwMode="auto">
          <a:xfrm>
            <a:off x="21674138" y="39039800"/>
            <a:ext cx="6300787"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17597" tIns="208796" rIns="417597" bIns="208796" numCol="1" anchor="t" anchorCtr="0" compatLnSpc="1">
            <a:prstTxWarp prst="textNoShape">
              <a:avLst/>
            </a:prstTxWarp>
          </a:bodyPr>
          <a:lstStyle>
            <a:lvl1pPr algn="r" defTabSz="4178300">
              <a:spcBef>
                <a:spcPct val="0"/>
              </a:spcBef>
              <a:defRPr sz="6200">
                <a:solidFill>
                  <a:schemeClr val="tx1"/>
                </a:solidFill>
                <a:latin typeface="+mn-lt"/>
              </a:defRPr>
            </a:lvl1pPr>
          </a:lstStyle>
          <a:p>
            <a:fld id="{C37297A1-DED3-4CB1-BBFA-49AE20C81FB4}" type="slidenum">
              <a:rPr lang="de-DE"/>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78300" rtl="0" eaLnBrk="0" fontAlgn="base" hangingPunct="0">
        <a:spcBef>
          <a:spcPct val="0"/>
        </a:spcBef>
        <a:spcAft>
          <a:spcPct val="0"/>
        </a:spcAft>
        <a:defRPr sz="19900">
          <a:solidFill>
            <a:schemeClr val="tx2"/>
          </a:solidFill>
          <a:latin typeface="+mj-lt"/>
          <a:ea typeface="+mj-ea"/>
          <a:cs typeface="+mj-cs"/>
        </a:defRPr>
      </a:lvl1pPr>
      <a:lvl2pPr algn="ctr" defTabSz="4178300" rtl="0" eaLnBrk="0" fontAlgn="base" hangingPunct="0">
        <a:spcBef>
          <a:spcPct val="0"/>
        </a:spcBef>
        <a:spcAft>
          <a:spcPct val="0"/>
        </a:spcAft>
        <a:defRPr sz="19900">
          <a:solidFill>
            <a:schemeClr val="tx2"/>
          </a:solidFill>
          <a:latin typeface="Times New Roman" pitchFamily="18" charset="0"/>
        </a:defRPr>
      </a:lvl2pPr>
      <a:lvl3pPr algn="ctr" defTabSz="4178300" rtl="0" eaLnBrk="0" fontAlgn="base" hangingPunct="0">
        <a:spcBef>
          <a:spcPct val="0"/>
        </a:spcBef>
        <a:spcAft>
          <a:spcPct val="0"/>
        </a:spcAft>
        <a:defRPr sz="19900">
          <a:solidFill>
            <a:schemeClr val="tx2"/>
          </a:solidFill>
          <a:latin typeface="Times New Roman" pitchFamily="18" charset="0"/>
        </a:defRPr>
      </a:lvl3pPr>
      <a:lvl4pPr algn="ctr" defTabSz="4178300" rtl="0" eaLnBrk="0" fontAlgn="base" hangingPunct="0">
        <a:spcBef>
          <a:spcPct val="0"/>
        </a:spcBef>
        <a:spcAft>
          <a:spcPct val="0"/>
        </a:spcAft>
        <a:defRPr sz="19900">
          <a:solidFill>
            <a:schemeClr val="tx2"/>
          </a:solidFill>
          <a:latin typeface="Times New Roman" pitchFamily="18" charset="0"/>
        </a:defRPr>
      </a:lvl4pPr>
      <a:lvl5pPr algn="ctr" defTabSz="4178300" rtl="0" eaLnBrk="0" fontAlgn="base" hangingPunct="0">
        <a:spcBef>
          <a:spcPct val="0"/>
        </a:spcBef>
        <a:spcAft>
          <a:spcPct val="0"/>
        </a:spcAft>
        <a:defRPr sz="19900">
          <a:solidFill>
            <a:schemeClr val="tx2"/>
          </a:solidFill>
          <a:latin typeface="Times New Roman" pitchFamily="18" charset="0"/>
        </a:defRPr>
      </a:lvl5pPr>
      <a:lvl6pPr marL="457200" algn="ctr" defTabSz="4178300" rtl="0" eaLnBrk="0" fontAlgn="base" hangingPunct="0">
        <a:spcBef>
          <a:spcPct val="0"/>
        </a:spcBef>
        <a:spcAft>
          <a:spcPct val="0"/>
        </a:spcAft>
        <a:defRPr sz="19900">
          <a:solidFill>
            <a:schemeClr val="tx2"/>
          </a:solidFill>
          <a:latin typeface="Times New Roman" pitchFamily="18" charset="0"/>
        </a:defRPr>
      </a:lvl6pPr>
      <a:lvl7pPr marL="914400" algn="ctr" defTabSz="4178300" rtl="0" eaLnBrk="0" fontAlgn="base" hangingPunct="0">
        <a:spcBef>
          <a:spcPct val="0"/>
        </a:spcBef>
        <a:spcAft>
          <a:spcPct val="0"/>
        </a:spcAft>
        <a:defRPr sz="19900">
          <a:solidFill>
            <a:schemeClr val="tx2"/>
          </a:solidFill>
          <a:latin typeface="Times New Roman" pitchFamily="18" charset="0"/>
        </a:defRPr>
      </a:lvl7pPr>
      <a:lvl8pPr marL="1371600" algn="ctr" defTabSz="4178300" rtl="0" eaLnBrk="0" fontAlgn="base" hangingPunct="0">
        <a:spcBef>
          <a:spcPct val="0"/>
        </a:spcBef>
        <a:spcAft>
          <a:spcPct val="0"/>
        </a:spcAft>
        <a:defRPr sz="19900">
          <a:solidFill>
            <a:schemeClr val="tx2"/>
          </a:solidFill>
          <a:latin typeface="Times New Roman" pitchFamily="18" charset="0"/>
        </a:defRPr>
      </a:lvl8pPr>
      <a:lvl9pPr marL="1828800" algn="ctr" defTabSz="4178300" rtl="0" eaLnBrk="0" fontAlgn="base" hangingPunct="0">
        <a:spcBef>
          <a:spcPct val="0"/>
        </a:spcBef>
        <a:spcAft>
          <a:spcPct val="0"/>
        </a:spcAft>
        <a:defRPr sz="19900">
          <a:solidFill>
            <a:schemeClr val="tx2"/>
          </a:solidFill>
          <a:latin typeface="Times New Roman" pitchFamily="18" charset="0"/>
        </a:defRPr>
      </a:lvl9pPr>
    </p:titleStyle>
    <p:bodyStyle>
      <a:lvl1pPr marL="1565275" indent="-1565275" algn="l" defTabSz="4178300" rtl="0" eaLnBrk="0" fontAlgn="base" hangingPunct="0">
        <a:spcBef>
          <a:spcPct val="20000"/>
        </a:spcBef>
        <a:spcAft>
          <a:spcPct val="0"/>
        </a:spcAft>
        <a:buChar char="•"/>
        <a:defRPr sz="14600">
          <a:solidFill>
            <a:schemeClr val="tx1"/>
          </a:solidFill>
          <a:latin typeface="+mn-lt"/>
          <a:ea typeface="+mn-ea"/>
          <a:cs typeface="+mn-cs"/>
        </a:defRPr>
      </a:lvl1pPr>
      <a:lvl2pPr marL="3392488" indent="-1306513" algn="l" defTabSz="4178300" rtl="0" eaLnBrk="0" fontAlgn="base" hangingPunct="0">
        <a:spcBef>
          <a:spcPct val="20000"/>
        </a:spcBef>
        <a:spcAft>
          <a:spcPct val="0"/>
        </a:spcAft>
        <a:buChar char="–"/>
        <a:defRPr sz="12900">
          <a:solidFill>
            <a:schemeClr val="tx1"/>
          </a:solidFill>
          <a:latin typeface="+mn-lt"/>
        </a:defRPr>
      </a:lvl2pPr>
      <a:lvl3pPr marL="5221288" indent="-1042988" algn="l" defTabSz="4178300" rtl="0" eaLnBrk="0" fontAlgn="base" hangingPunct="0">
        <a:spcBef>
          <a:spcPct val="20000"/>
        </a:spcBef>
        <a:spcAft>
          <a:spcPct val="0"/>
        </a:spcAft>
        <a:buChar char="•"/>
        <a:defRPr sz="10800">
          <a:solidFill>
            <a:schemeClr val="tx1"/>
          </a:solidFill>
          <a:latin typeface="+mn-lt"/>
        </a:defRPr>
      </a:lvl3pPr>
      <a:lvl4pPr marL="7307263" indent="-1042988" algn="l" defTabSz="4178300" rtl="0" eaLnBrk="0" fontAlgn="base" hangingPunct="0">
        <a:spcBef>
          <a:spcPct val="20000"/>
        </a:spcBef>
        <a:spcAft>
          <a:spcPct val="0"/>
        </a:spcAft>
        <a:buChar char="–"/>
        <a:defRPr sz="9200">
          <a:solidFill>
            <a:schemeClr val="tx1"/>
          </a:solidFill>
          <a:latin typeface="+mn-lt"/>
        </a:defRPr>
      </a:lvl4pPr>
      <a:lvl5pPr marL="9393238" indent="-1042988" algn="l" defTabSz="4178300" rtl="0" eaLnBrk="0" fontAlgn="base" hangingPunct="0">
        <a:spcBef>
          <a:spcPct val="20000"/>
        </a:spcBef>
        <a:spcAft>
          <a:spcPct val="0"/>
        </a:spcAft>
        <a:buChar char="»"/>
        <a:defRPr sz="9200">
          <a:solidFill>
            <a:schemeClr val="tx1"/>
          </a:solidFill>
          <a:latin typeface="+mn-lt"/>
        </a:defRPr>
      </a:lvl5pPr>
      <a:lvl6pPr marL="9850438" indent="-1042988" algn="l" defTabSz="4178300" rtl="0" eaLnBrk="0" fontAlgn="base" hangingPunct="0">
        <a:spcBef>
          <a:spcPct val="20000"/>
        </a:spcBef>
        <a:spcAft>
          <a:spcPct val="0"/>
        </a:spcAft>
        <a:buChar char="»"/>
        <a:defRPr sz="9200">
          <a:solidFill>
            <a:schemeClr val="tx1"/>
          </a:solidFill>
          <a:latin typeface="+mn-lt"/>
        </a:defRPr>
      </a:lvl6pPr>
      <a:lvl7pPr marL="10307638" indent="-1042988" algn="l" defTabSz="4178300" rtl="0" eaLnBrk="0" fontAlgn="base" hangingPunct="0">
        <a:spcBef>
          <a:spcPct val="20000"/>
        </a:spcBef>
        <a:spcAft>
          <a:spcPct val="0"/>
        </a:spcAft>
        <a:buChar char="»"/>
        <a:defRPr sz="9200">
          <a:solidFill>
            <a:schemeClr val="tx1"/>
          </a:solidFill>
          <a:latin typeface="+mn-lt"/>
        </a:defRPr>
      </a:lvl7pPr>
      <a:lvl8pPr marL="10764838" indent="-1042988" algn="l" defTabSz="4178300" rtl="0" eaLnBrk="0" fontAlgn="base" hangingPunct="0">
        <a:spcBef>
          <a:spcPct val="20000"/>
        </a:spcBef>
        <a:spcAft>
          <a:spcPct val="0"/>
        </a:spcAft>
        <a:buChar char="»"/>
        <a:defRPr sz="9200">
          <a:solidFill>
            <a:schemeClr val="tx1"/>
          </a:solidFill>
          <a:latin typeface="+mn-lt"/>
        </a:defRPr>
      </a:lvl8pPr>
      <a:lvl9pPr marL="11222038" indent="-1042988" algn="l" defTabSz="4178300" rtl="0" eaLnBrk="0" fontAlgn="base" hangingPunct="0">
        <a:spcBef>
          <a:spcPct val="20000"/>
        </a:spcBef>
        <a:spcAft>
          <a:spcPct val="0"/>
        </a:spcAft>
        <a:buChar char="»"/>
        <a:defRPr sz="9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tiff"/><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tiff"/><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tiff"/><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g"/><Relationship Id="rId24" Type="http://schemas.openxmlformats.org/officeDocument/2006/relationships/image" Target="../media/image23.tiff"/><Relationship Id="rId5" Type="http://schemas.openxmlformats.org/officeDocument/2006/relationships/image" Target="../media/image4.jpeg"/><Relationship Id="rId15" Type="http://schemas.openxmlformats.org/officeDocument/2006/relationships/image" Target="../media/image14.tiff"/><Relationship Id="rId23" Type="http://schemas.openxmlformats.org/officeDocument/2006/relationships/image" Target="../media/image22.tiff"/><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tiff"/><Relationship Id="rId22"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DFEF"/>
        </a:solidFill>
        <a:effectLst/>
      </p:bgPr>
    </p:bg>
    <p:spTree>
      <p:nvGrpSpPr>
        <p:cNvPr id="1" name=""/>
        <p:cNvGrpSpPr/>
        <p:nvPr/>
      </p:nvGrpSpPr>
      <p:grpSpPr>
        <a:xfrm>
          <a:off x="0" y="0"/>
          <a:ext cx="0" cy="0"/>
          <a:chOff x="0" y="0"/>
          <a:chExt cx="0" cy="0"/>
        </a:xfrm>
      </p:grpSpPr>
      <p:sp>
        <p:nvSpPr>
          <p:cNvPr id="108" name="Rectangle 4"/>
          <p:cNvSpPr>
            <a:spLocks noChangeArrowheads="1"/>
          </p:cNvSpPr>
          <p:nvPr/>
        </p:nvSpPr>
        <p:spPr bwMode="auto">
          <a:xfrm>
            <a:off x="9797665" y="30423519"/>
            <a:ext cx="20097167" cy="9145016"/>
          </a:xfrm>
          <a:prstGeom prst="rect">
            <a:avLst/>
          </a:prstGeom>
          <a:solidFill>
            <a:srgbClr val="AEC1E1">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lstStyle/>
          <a:p>
            <a:pPr algn="ctr" defTabSz="4176713">
              <a:spcBef>
                <a:spcPct val="0"/>
              </a:spcBef>
              <a:spcAft>
                <a:spcPts val="1800"/>
              </a:spcAft>
            </a:pPr>
            <a:endParaRPr lang="de-DE" sz="4400" b="1" dirty="0">
              <a:solidFill>
                <a:srgbClr val="003F8B"/>
              </a:solidFill>
            </a:endParaRPr>
          </a:p>
        </p:txBody>
      </p:sp>
      <p:pic>
        <p:nvPicPr>
          <p:cNvPr id="16386" name="Picture 2" descr="DeMarine_logo_Hintergrund_dunkle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719138"/>
            <a:ext cx="29508450" cy="6445797"/>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719138" y="1079500"/>
            <a:ext cx="28803600" cy="380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176713">
              <a:spcBef>
                <a:spcPct val="0"/>
              </a:spcBef>
              <a:defRPr sz="2400">
                <a:solidFill>
                  <a:schemeClr val="tx1"/>
                </a:solidFill>
                <a:latin typeface="Times New Roman" pitchFamily="18" charset="0"/>
              </a:defRPr>
            </a:lvl1pPr>
            <a:lvl2pPr marL="2087563" defTabSz="4176713">
              <a:spcBef>
                <a:spcPct val="0"/>
              </a:spcBef>
              <a:defRPr sz="2400">
                <a:solidFill>
                  <a:schemeClr val="tx1"/>
                </a:solidFill>
                <a:latin typeface="Times New Roman" pitchFamily="18" charset="0"/>
              </a:defRPr>
            </a:lvl2pPr>
            <a:lvl3pPr marL="4176713" defTabSz="4176713">
              <a:spcBef>
                <a:spcPct val="0"/>
              </a:spcBef>
              <a:defRPr sz="2400">
                <a:solidFill>
                  <a:schemeClr val="tx1"/>
                </a:solidFill>
                <a:latin typeface="Times New Roman" pitchFamily="18" charset="0"/>
              </a:defRPr>
            </a:lvl3pPr>
            <a:lvl4pPr marL="6264275" defTabSz="4176713">
              <a:spcBef>
                <a:spcPct val="0"/>
              </a:spcBef>
              <a:defRPr sz="2400">
                <a:solidFill>
                  <a:schemeClr val="tx1"/>
                </a:solidFill>
                <a:latin typeface="Times New Roman" pitchFamily="18" charset="0"/>
              </a:defRPr>
            </a:lvl4pPr>
            <a:lvl5pPr marL="8353425" defTabSz="4176713">
              <a:spcBef>
                <a:spcPct val="0"/>
              </a:spcBef>
              <a:defRPr sz="2400">
                <a:solidFill>
                  <a:schemeClr val="tx1"/>
                </a:solidFill>
                <a:latin typeface="Times New Roman" pitchFamily="18" charset="0"/>
              </a:defRPr>
            </a:lvl5pPr>
            <a:lvl6pPr marL="8810625" defTabSz="4176713" eaLnBrk="0" fontAlgn="base" hangingPunct="0">
              <a:spcBef>
                <a:spcPct val="0"/>
              </a:spcBef>
              <a:spcAft>
                <a:spcPct val="0"/>
              </a:spcAft>
              <a:defRPr sz="2400">
                <a:solidFill>
                  <a:schemeClr val="tx1"/>
                </a:solidFill>
                <a:latin typeface="Times New Roman" pitchFamily="18" charset="0"/>
              </a:defRPr>
            </a:lvl6pPr>
            <a:lvl7pPr marL="9267825" defTabSz="4176713" eaLnBrk="0" fontAlgn="base" hangingPunct="0">
              <a:spcBef>
                <a:spcPct val="0"/>
              </a:spcBef>
              <a:spcAft>
                <a:spcPct val="0"/>
              </a:spcAft>
              <a:defRPr sz="2400">
                <a:solidFill>
                  <a:schemeClr val="tx1"/>
                </a:solidFill>
                <a:latin typeface="Times New Roman" pitchFamily="18" charset="0"/>
              </a:defRPr>
            </a:lvl7pPr>
            <a:lvl8pPr marL="9725025" defTabSz="4176713" eaLnBrk="0" fontAlgn="base" hangingPunct="0">
              <a:spcBef>
                <a:spcPct val="0"/>
              </a:spcBef>
              <a:spcAft>
                <a:spcPct val="0"/>
              </a:spcAft>
              <a:defRPr sz="2400">
                <a:solidFill>
                  <a:schemeClr val="tx1"/>
                </a:solidFill>
                <a:latin typeface="Times New Roman" pitchFamily="18" charset="0"/>
              </a:defRPr>
            </a:lvl8pPr>
            <a:lvl9pPr marL="10182225" defTabSz="4176713" eaLnBrk="0" fontAlgn="base" hangingPunct="0">
              <a:spcBef>
                <a:spcPct val="0"/>
              </a:spcBef>
              <a:spcAft>
                <a:spcPct val="0"/>
              </a:spcAft>
              <a:defRPr sz="2400">
                <a:solidFill>
                  <a:schemeClr val="tx1"/>
                </a:solidFill>
                <a:latin typeface="Times New Roman" pitchFamily="18" charset="0"/>
              </a:defRPr>
            </a:lvl9pPr>
          </a:lstStyle>
          <a:p>
            <a:pPr algn="ctr">
              <a:spcBef>
                <a:spcPts val="0"/>
              </a:spcBef>
            </a:pPr>
            <a:r>
              <a:rPr lang="en-US" sz="8000" b="1" dirty="0" smtClean="0">
                <a:solidFill>
                  <a:srgbClr val="003F8B"/>
                </a:solidFill>
                <a:latin typeface="Arial" pitchFamily="34" charset="0"/>
                <a:cs typeface="Arial" pitchFamily="34" charset="0"/>
              </a:rPr>
              <a:t>Bivalve </a:t>
            </a:r>
            <a:r>
              <a:rPr lang="en-US" sz="8000" b="1" dirty="0" smtClean="0">
                <a:solidFill>
                  <a:srgbClr val="003F8B"/>
                </a:solidFill>
                <a:latin typeface="Arial" pitchFamily="34" charset="0"/>
                <a:cs typeface="Arial" pitchFamily="34" charset="0"/>
              </a:rPr>
              <a:t>Beds Detection on Intertidal Flats </a:t>
            </a:r>
            <a:endParaRPr lang="en-US" sz="8000" b="1" dirty="0" smtClean="0">
              <a:solidFill>
                <a:srgbClr val="003F8B"/>
              </a:solidFill>
              <a:latin typeface="Arial" pitchFamily="34" charset="0"/>
              <a:cs typeface="Arial" pitchFamily="34" charset="0"/>
            </a:endParaRPr>
          </a:p>
          <a:p>
            <a:pPr algn="ctr">
              <a:spcBef>
                <a:spcPts val="0"/>
              </a:spcBef>
            </a:pPr>
            <a:r>
              <a:rPr lang="en-US" sz="8000" b="1" dirty="0" smtClean="0">
                <a:solidFill>
                  <a:srgbClr val="003F8B"/>
                </a:solidFill>
                <a:latin typeface="Arial" pitchFamily="34" charset="0"/>
                <a:cs typeface="Arial" pitchFamily="34" charset="0"/>
              </a:rPr>
              <a:t>on the German North Sea </a:t>
            </a:r>
            <a:r>
              <a:rPr lang="en-US" sz="8000" b="1" dirty="0" smtClean="0">
                <a:solidFill>
                  <a:srgbClr val="003F8B"/>
                </a:solidFill>
                <a:latin typeface="Arial" pitchFamily="34" charset="0"/>
                <a:cs typeface="Arial" pitchFamily="34" charset="0"/>
              </a:rPr>
              <a:t>Coast </a:t>
            </a:r>
            <a:endParaRPr lang="en-US" sz="8000" b="1" dirty="0" smtClean="0">
              <a:solidFill>
                <a:srgbClr val="003F8B"/>
              </a:solidFill>
              <a:latin typeface="Arial" pitchFamily="34" charset="0"/>
              <a:cs typeface="Arial" pitchFamily="34" charset="0"/>
            </a:endParaRPr>
          </a:p>
          <a:p>
            <a:pPr algn="ctr">
              <a:spcBef>
                <a:spcPts val="0"/>
              </a:spcBef>
            </a:pPr>
            <a:r>
              <a:rPr lang="en-US" sz="8000" b="1" dirty="0" smtClean="0">
                <a:solidFill>
                  <a:srgbClr val="003F8B"/>
                </a:solidFill>
                <a:latin typeface="Arial" pitchFamily="34" charset="0"/>
                <a:cs typeface="Arial" pitchFamily="34" charset="0"/>
              </a:rPr>
              <a:t>Based on </a:t>
            </a:r>
            <a:r>
              <a:rPr lang="en-US" sz="8000" b="1" dirty="0" smtClean="0">
                <a:solidFill>
                  <a:srgbClr val="003F8B"/>
                </a:solidFill>
                <a:latin typeface="Arial" pitchFamily="34" charset="0"/>
                <a:cs typeface="Arial" pitchFamily="34" charset="0"/>
              </a:rPr>
              <a:t>Synthetic </a:t>
            </a:r>
            <a:r>
              <a:rPr lang="en-US" sz="8000" b="1" dirty="0">
                <a:solidFill>
                  <a:srgbClr val="003F8B"/>
                </a:solidFill>
                <a:latin typeface="Arial" pitchFamily="34" charset="0"/>
                <a:cs typeface="Arial" pitchFamily="34" charset="0"/>
              </a:rPr>
              <a:t>Aperture Radar </a:t>
            </a:r>
            <a:r>
              <a:rPr lang="en-US" sz="8000" b="1" dirty="0" smtClean="0">
                <a:solidFill>
                  <a:srgbClr val="003F8B"/>
                </a:solidFill>
                <a:latin typeface="Arial" pitchFamily="34" charset="0"/>
                <a:cs typeface="Arial" pitchFamily="34" charset="0"/>
              </a:rPr>
              <a:t>Observations</a:t>
            </a:r>
            <a:endParaRPr lang="de-DE" sz="8000" b="1" dirty="0" smtClean="0">
              <a:solidFill>
                <a:srgbClr val="003F8B"/>
              </a:solidFill>
              <a:latin typeface="Arial" pitchFamily="34" charset="0"/>
              <a:cs typeface="Arial" pitchFamily="34" charset="0"/>
            </a:endParaRPr>
          </a:p>
          <a:p>
            <a:pPr algn="ctr">
              <a:spcBef>
                <a:spcPct val="50000"/>
              </a:spcBef>
            </a:pPr>
            <a:r>
              <a:rPr lang="de-DE" sz="4800" b="1" dirty="0" smtClean="0">
                <a:solidFill>
                  <a:srgbClr val="003F8B"/>
                </a:solidFill>
                <a:latin typeface="Arial" charset="0"/>
              </a:rPr>
              <a:t>Sabrina Melchionna</a:t>
            </a:r>
            <a:r>
              <a:rPr lang="de-DE" sz="4800" b="1" baseline="30000" dirty="0" smtClean="0">
                <a:solidFill>
                  <a:srgbClr val="003F8B"/>
                </a:solidFill>
                <a:latin typeface="Arial" charset="0"/>
              </a:rPr>
              <a:t>1</a:t>
            </a:r>
            <a:r>
              <a:rPr lang="de-DE" sz="4800" b="1" dirty="0" smtClean="0">
                <a:solidFill>
                  <a:srgbClr val="003F8B"/>
                </a:solidFill>
                <a:latin typeface="Arial" charset="0"/>
              </a:rPr>
              <a:t> </a:t>
            </a:r>
            <a:r>
              <a:rPr lang="de-DE" sz="4800" b="1" dirty="0" err="1" smtClean="0">
                <a:solidFill>
                  <a:srgbClr val="003F8B"/>
                </a:solidFill>
                <a:latin typeface="Arial" charset="0"/>
              </a:rPr>
              <a:t>and</a:t>
            </a:r>
            <a:r>
              <a:rPr lang="de-DE" sz="4800" b="1" dirty="0" smtClean="0">
                <a:solidFill>
                  <a:srgbClr val="003F8B"/>
                </a:solidFill>
                <a:latin typeface="Arial" charset="0"/>
              </a:rPr>
              <a:t> </a:t>
            </a:r>
            <a:r>
              <a:rPr lang="de-DE" sz="4800" b="1" dirty="0">
                <a:solidFill>
                  <a:srgbClr val="003F8B"/>
                </a:solidFill>
                <a:latin typeface="Arial" charset="0"/>
              </a:rPr>
              <a:t>Martin </a:t>
            </a:r>
            <a:r>
              <a:rPr lang="de-DE" sz="4800" b="1" dirty="0" smtClean="0">
                <a:solidFill>
                  <a:srgbClr val="003F8B"/>
                </a:solidFill>
                <a:latin typeface="Arial" charset="0"/>
              </a:rPr>
              <a:t>Gade</a:t>
            </a:r>
            <a:r>
              <a:rPr lang="de-DE" sz="4800" b="1" baseline="30000" dirty="0" smtClean="0">
                <a:solidFill>
                  <a:srgbClr val="003F8B"/>
                </a:solidFill>
                <a:latin typeface="Arial" charset="0"/>
              </a:rPr>
              <a:t>1</a:t>
            </a:r>
            <a:endParaRPr lang="de-DE" sz="4800" b="1" baseline="30000" dirty="0">
              <a:solidFill>
                <a:srgbClr val="003F8B"/>
              </a:solidFill>
              <a:latin typeface="Arial" charset="0"/>
            </a:endParaRPr>
          </a:p>
          <a:p>
            <a:pPr algn="ctr">
              <a:spcBef>
                <a:spcPct val="50000"/>
              </a:spcBef>
            </a:pPr>
            <a:r>
              <a:rPr lang="de-DE" sz="3600" b="1" baseline="30000" dirty="0" smtClean="0">
                <a:solidFill>
                  <a:srgbClr val="003F8B"/>
                </a:solidFill>
                <a:latin typeface="Arial" charset="0"/>
              </a:rPr>
              <a:t>1</a:t>
            </a:r>
            <a:r>
              <a:rPr lang="de-DE" sz="3600" b="1" dirty="0" smtClean="0">
                <a:solidFill>
                  <a:srgbClr val="003F8B"/>
                </a:solidFill>
                <a:latin typeface="Arial" charset="0"/>
              </a:rPr>
              <a:t>University </a:t>
            </a:r>
            <a:r>
              <a:rPr lang="de-DE" sz="3600" b="1" dirty="0" err="1" smtClean="0">
                <a:solidFill>
                  <a:srgbClr val="003F8B"/>
                </a:solidFill>
                <a:latin typeface="Arial" charset="0"/>
              </a:rPr>
              <a:t>of</a:t>
            </a:r>
            <a:r>
              <a:rPr lang="de-DE" sz="3600" b="1" dirty="0" smtClean="0">
                <a:solidFill>
                  <a:srgbClr val="003F8B"/>
                </a:solidFill>
                <a:latin typeface="Arial" charset="0"/>
              </a:rPr>
              <a:t> Hamburg</a:t>
            </a:r>
            <a:r>
              <a:rPr lang="de-DE" sz="3600" b="1" dirty="0">
                <a:solidFill>
                  <a:srgbClr val="003F8B"/>
                </a:solidFill>
                <a:latin typeface="Arial" charset="0"/>
              </a:rPr>
              <a:t>, Institute </a:t>
            </a:r>
            <a:r>
              <a:rPr lang="de-DE" sz="3600" b="1" dirty="0" err="1">
                <a:solidFill>
                  <a:srgbClr val="003F8B"/>
                </a:solidFill>
                <a:latin typeface="Arial" charset="0"/>
              </a:rPr>
              <a:t>of</a:t>
            </a:r>
            <a:r>
              <a:rPr lang="de-DE" sz="3600" b="1" dirty="0">
                <a:solidFill>
                  <a:srgbClr val="003F8B"/>
                </a:solidFill>
                <a:latin typeface="Arial" charset="0"/>
              </a:rPr>
              <a:t> </a:t>
            </a:r>
            <a:r>
              <a:rPr lang="de-DE" sz="3600" b="1" dirty="0" err="1">
                <a:solidFill>
                  <a:srgbClr val="003F8B"/>
                </a:solidFill>
                <a:latin typeface="Arial" charset="0"/>
              </a:rPr>
              <a:t>Oceanography</a:t>
            </a:r>
            <a:r>
              <a:rPr lang="de-DE" sz="3600" b="1" dirty="0">
                <a:solidFill>
                  <a:srgbClr val="003F8B"/>
                </a:solidFill>
                <a:latin typeface="Arial" charset="0"/>
              </a:rPr>
              <a:t>, Hamburg, Germany </a:t>
            </a:r>
            <a:endParaRPr lang="de-DE" sz="3600" b="1" dirty="0">
              <a:solidFill>
                <a:srgbClr val="003F8B"/>
              </a:solidFill>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16389" name="Rectangle 5"/>
              <p:cNvSpPr>
                <a:spLocks noChangeArrowheads="1"/>
              </p:cNvSpPr>
              <p:nvPr/>
            </p:nvSpPr>
            <p:spPr bwMode="auto">
              <a:xfrm>
                <a:off x="360364" y="7668991"/>
                <a:ext cx="8640687" cy="31899544"/>
              </a:xfrm>
              <a:prstGeom prst="rect">
                <a:avLst/>
              </a:prstGeom>
              <a:solidFill>
                <a:srgbClr val="AEC1E1">
                  <a:alpha val="75000"/>
                </a:srgbClr>
              </a:solidFill>
              <a:ln>
                <a:noFill/>
              </a:ln>
              <a:extLst>
                <a:ext uri="{91240B29-F687-4F45-9708-019B960494DF}">
                  <a14:hiddenLine w="9525">
                    <a:solidFill>
                      <a:srgbClr val="000000"/>
                    </a:solidFill>
                    <a:miter lim="800000"/>
                    <a:headEnd/>
                    <a:tailEnd/>
                  </a14:hiddenLine>
                </a:ext>
              </a:extLst>
            </p:spPr>
            <p:txBody>
              <a:bodyPr lIns="360000" tIns="360000" rIns="360000" bIns="360000" numCol="1"/>
              <a:lstStyle/>
              <a:p>
                <a:pPr algn="just"/>
                <a:r>
                  <a:rPr lang="en-US" sz="2600" b="1" dirty="0" smtClean="0">
                    <a:solidFill>
                      <a:srgbClr val="003F8B"/>
                    </a:solidFill>
                  </a:rPr>
                  <a:t>Intertidal flats are coastal areas that fall dry once during each tidal cycle. Remote sensing techniques are ideally suited for the surveillance of these areas that are generally difficult to access. In this respect, Synthetic Aperture Radar (SAR) sensors, because of their all-weather capabilities and their independence on daylight, may be the first choice; however, radar imaging is rather complex, and the very processes responsible for the backscattering of microwaves by bare soils are still subject to research. </a:t>
                </a:r>
              </a:p>
              <a:p>
                <a:pPr algn="just"/>
                <a:r>
                  <a:rPr lang="en-US" sz="2600" b="1" dirty="0" smtClean="0">
                    <a:solidFill>
                      <a:srgbClr val="003F8B"/>
                    </a:solidFill>
                  </a:rPr>
                  <a:t>We demonstrate </a:t>
                </a:r>
                <a:r>
                  <a:rPr lang="en-US" sz="2600" b="1" dirty="0">
                    <a:solidFill>
                      <a:srgbClr val="003F8B"/>
                    </a:solidFill>
                  </a:rPr>
                  <a:t>that multi-polarized, multi-frequency, and multi-temporal SAR imagery can be used to detect bivalve beds </a:t>
                </a:r>
                <a:r>
                  <a:rPr lang="en-US" sz="2600" b="1" dirty="0" smtClean="0">
                    <a:solidFill>
                      <a:srgbClr val="003F8B"/>
                    </a:solidFill>
                  </a:rPr>
                  <a:t>on </a:t>
                </a:r>
                <a:r>
                  <a:rPr lang="en-US" sz="2600" b="1" dirty="0">
                    <a:solidFill>
                      <a:srgbClr val="003F8B"/>
                    </a:solidFill>
                  </a:rPr>
                  <a:t>exposed intertidal flats.</a:t>
                </a:r>
              </a:p>
              <a:p>
                <a:pPr algn="just"/>
                <a:r>
                  <a:rPr lang="en-US" sz="2600" b="1" dirty="0">
                    <a:solidFill>
                      <a:srgbClr val="003F8B"/>
                    </a:solidFill>
                  </a:rPr>
                  <a:t>In 2012 and 2013, within the German national project </a:t>
                </a:r>
                <a:r>
                  <a:rPr lang="en-US" sz="2600" b="1" dirty="0" err="1">
                    <a:solidFill>
                      <a:srgbClr val="003F8B"/>
                    </a:solidFill>
                  </a:rPr>
                  <a:t>SAMOWatt</a:t>
                </a:r>
                <a:r>
                  <a:rPr lang="en-US" sz="2600" b="1" dirty="0">
                    <a:solidFill>
                      <a:srgbClr val="003F8B"/>
                    </a:solidFill>
                  </a:rPr>
                  <a:t> (“SAR Monitoring of the </a:t>
                </a:r>
                <a:r>
                  <a:rPr lang="en-US" sz="2600" b="1" dirty="0" err="1">
                    <a:solidFill>
                      <a:srgbClr val="003F8B"/>
                    </a:solidFill>
                  </a:rPr>
                  <a:t>Wadden</a:t>
                </a:r>
                <a:r>
                  <a:rPr lang="en-US" sz="2600" b="1" dirty="0">
                    <a:solidFill>
                      <a:srgbClr val="003F8B"/>
                    </a:solidFill>
                  </a:rPr>
                  <a:t> Sea”), a considerable number of SAR images from </a:t>
                </a:r>
                <a:r>
                  <a:rPr lang="en-US" sz="2600" b="1" dirty="0" err="1">
                    <a:solidFill>
                      <a:srgbClr val="003F8B"/>
                    </a:solidFill>
                  </a:rPr>
                  <a:t>TerraSAR</a:t>
                </a:r>
                <a:r>
                  <a:rPr lang="en-US" sz="2600" b="1" dirty="0">
                    <a:solidFill>
                      <a:srgbClr val="003F8B"/>
                    </a:solidFill>
                  </a:rPr>
                  <a:t>-X (X-band, </a:t>
                </a:r>
                <a:r>
                  <a:rPr lang="en-US" sz="2600" b="1" dirty="0" smtClean="0">
                    <a:solidFill>
                      <a:srgbClr val="003F8B"/>
                    </a:solidFill>
                  </a:rPr>
                  <a:t>horizontally (HH) </a:t>
                </a:r>
                <a:r>
                  <a:rPr lang="en-US" sz="2600" b="1" dirty="0">
                    <a:solidFill>
                      <a:srgbClr val="003F8B"/>
                    </a:solidFill>
                  </a:rPr>
                  <a:t>and vertically </a:t>
                </a:r>
                <a:r>
                  <a:rPr lang="en-US" sz="2600" b="1" dirty="0" smtClean="0">
                    <a:solidFill>
                      <a:srgbClr val="003F8B"/>
                    </a:solidFill>
                  </a:rPr>
                  <a:t>(VV) polarized</a:t>
                </a:r>
                <a:r>
                  <a:rPr lang="en-US" sz="2600" b="1" dirty="0">
                    <a:solidFill>
                      <a:srgbClr val="003F8B"/>
                    </a:solidFill>
                  </a:rPr>
                  <a:t>) and Radarsat-2 (C-band, </a:t>
                </a:r>
                <a:r>
                  <a:rPr lang="en-US" sz="2600" b="1" dirty="0" smtClean="0">
                    <a:solidFill>
                      <a:srgbClr val="003F8B"/>
                    </a:solidFill>
                  </a:rPr>
                  <a:t>VV </a:t>
                </a:r>
                <a:r>
                  <a:rPr lang="en-US" sz="2600" b="1" dirty="0">
                    <a:solidFill>
                      <a:srgbClr val="003F8B"/>
                    </a:solidFill>
                  </a:rPr>
                  <a:t>polarized) of five test areas </a:t>
                </a:r>
                <a:r>
                  <a:rPr lang="en-US" sz="2600" b="1" dirty="0" smtClean="0">
                    <a:solidFill>
                      <a:srgbClr val="003F8B"/>
                    </a:solidFill>
                  </a:rPr>
                  <a:t>along </a:t>
                </a:r>
                <a:r>
                  <a:rPr lang="en-US" sz="2600" b="1" dirty="0">
                    <a:solidFill>
                      <a:srgbClr val="003F8B"/>
                    </a:solidFill>
                  </a:rPr>
                  <a:t>the German North Sea coast were </a:t>
                </a:r>
                <a:r>
                  <a:rPr lang="en-US" sz="2600" b="1" dirty="0">
                    <a:solidFill>
                      <a:srgbClr val="003F8B"/>
                    </a:solidFill>
                  </a:rPr>
                  <a:t>acquired </a:t>
                </a:r>
                <a:r>
                  <a:rPr lang="en-US" sz="2600" b="1" dirty="0" smtClean="0">
                    <a:solidFill>
                      <a:srgbClr val="003F8B"/>
                    </a:solidFill>
                  </a:rPr>
                  <a:t>close to </a:t>
                </a:r>
                <a:r>
                  <a:rPr lang="en-US" sz="2600" b="1" dirty="0">
                    <a:solidFill>
                      <a:srgbClr val="003F8B"/>
                    </a:solidFill>
                  </a:rPr>
                  <a:t>low </a:t>
                </a:r>
                <a:r>
                  <a:rPr lang="en-US" sz="2600" b="1" dirty="0" smtClean="0">
                    <a:solidFill>
                      <a:srgbClr val="003F8B"/>
                    </a:solidFill>
                  </a:rPr>
                  <a:t>tide. </a:t>
                </a:r>
                <a:r>
                  <a:rPr lang="en-US" sz="2600" b="1" dirty="0">
                    <a:solidFill>
                      <a:srgbClr val="003F8B"/>
                    </a:solidFill>
                  </a:rPr>
                  <a:t>The test areas represent regions of typical sediment distributions on intertidal flats, and include vegetated areas and bivalve beds. In each test area we identified the approximate locations of bivalve beds by using </a:t>
                </a:r>
                <a:r>
                  <a:rPr lang="en-US" sz="2600" b="1" dirty="0" smtClean="0">
                    <a:solidFill>
                      <a:srgbClr val="003F8B"/>
                    </a:solidFill>
                  </a:rPr>
                  <a:t>in-situ data </a:t>
                </a:r>
                <a:r>
                  <a:rPr lang="en-US" sz="2600" b="1" dirty="0">
                    <a:solidFill>
                      <a:srgbClr val="003F8B"/>
                    </a:solidFill>
                  </a:rPr>
                  <a:t>from </a:t>
                </a:r>
                <a:r>
                  <a:rPr lang="en-US" sz="2600" b="1" dirty="0" smtClean="0">
                    <a:solidFill>
                      <a:srgbClr val="003F8B"/>
                    </a:solidFill>
                  </a:rPr>
                  <a:t>field </a:t>
                </a:r>
                <a:r>
                  <a:rPr lang="en-US" sz="2600" b="1" dirty="0">
                    <a:solidFill>
                      <a:srgbClr val="003F8B"/>
                    </a:solidFill>
                  </a:rPr>
                  <a:t>campaigns carried </a:t>
                </a:r>
                <a:r>
                  <a:rPr lang="en-US" sz="2600" b="1" dirty="0" smtClean="0">
                    <a:solidFill>
                      <a:srgbClr val="003F8B"/>
                    </a:solidFill>
                  </a:rPr>
                  <a:t>out </a:t>
                </a:r>
                <a:r>
                  <a:rPr lang="en-US" sz="2600" b="1" dirty="0">
                    <a:solidFill>
                      <a:srgbClr val="003F8B"/>
                    </a:solidFill>
                  </a:rPr>
                  <a:t>in 2006, 2012, and 2013. In order to understand which are the more advantageous bands, polarization channels, or combinations of them, that </a:t>
                </a:r>
                <a:r>
                  <a:rPr lang="en-US" sz="2600" b="1" dirty="0" smtClean="0">
                    <a:solidFill>
                      <a:srgbClr val="003F8B"/>
                    </a:solidFill>
                  </a:rPr>
                  <a:t>are best suited to detect </a:t>
                </a:r>
                <a:r>
                  <a:rPr lang="en-US" sz="2600" b="1" dirty="0">
                    <a:solidFill>
                      <a:srgbClr val="003F8B"/>
                    </a:solidFill>
                  </a:rPr>
                  <a:t>these structures </a:t>
                </a:r>
                <a:r>
                  <a:rPr lang="en-US" sz="2600" b="1" dirty="0" smtClean="0">
                    <a:solidFill>
                      <a:srgbClr val="003F8B"/>
                    </a:solidFill>
                  </a:rPr>
                  <a:t>on intertidal </a:t>
                </a:r>
                <a:r>
                  <a:rPr lang="en-US" sz="2600" b="1" dirty="0">
                    <a:solidFill>
                      <a:srgbClr val="003F8B"/>
                    </a:solidFill>
                  </a:rPr>
                  <a:t>flats, we focused our </a:t>
                </a:r>
                <a:r>
                  <a:rPr lang="en-US" sz="2600" b="1" dirty="0" smtClean="0">
                    <a:solidFill>
                      <a:srgbClr val="003F8B"/>
                    </a:solidFill>
                  </a:rPr>
                  <a:t>analyses </a:t>
                </a:r>
                <a:r>
                  <a:rPr lang="en-US" sz="2600" b="1" dirty="0" smtClean="0">
                    <a:solidFill>
                      <a:srgbClr val="003F8B"/>
                    </a:solidFill>
                  </a:rPr>
                  <a:t>on:</a:t>
                </a:r>
              </a:p>
              <a:p>
                <a:pPr marL="457200" indent="-457200" algn="just">
                  <a:buFont typeface="Arial" panose="020B0604020202020204" pitchFamily="34" charset="0"/>
                  <a:buChar char="•"/>
                </a:pPr>
                <a:r>
                  <a:rPr lang="en-US" sz="2600" b="1" dirty="0" smtClean="0">
                    <a:solidFill>
                      <a:srgbClr val="003F8B"/>
                    </a:solidFill>
                  </a:rPr>
                  <a:t>the Normalized </a:t>
                </a:r>
                <a:r>
                  <a:rPr lang="en-US" sz="2600" b="1" dirty="0">
                    <a:solidFill>
                      <a:srgbClr val="003F8B"/>
                    </a:solidFill>
                  </a:rPr>
                  <a:t>Radar Cross Section (NRCS) </a:t>
                </a:r>
                <a:r>
                  <a:rPr lang="en-US" sz="2600" b="1" dirty="0" smtClean="0">
                    <a:solidFill>
                      <a:srgbClr val="003F8B"/>
                    </a:solidFill>
                  </a:rPr>
                  <a:t>at </a:t>
                </a:r>
                <a:r>
                  <a:rPr lang="en-US" sz="2600" b="1" dirty="0" err="1" smtClean="0">
                    <a:solidFill>
                      <a:srgbClr val="003F8B"/>
                    </a:solidFill>
                  </a:rPr>
                  <a:t>at</a:t>
                </a:r>
                <a:r>
                  <a:rPr lang="en-US" sz="2600" b="1" dirty="0" smtClean="0">
                    <a:solidFill>
                      <a:srgbClr val="003F8B"/>
                    </a:solidFill>
                  </a:rPr>
                  <a:t> </a:t>
                </a:r>
                <a:r>
                  <a:rPr lang="en-US" sz="2600" b="1" dirty="0" smtClean="0">
                    <a:solidFill>
                      <a:srgbClr val="003F8B"/>
                    </a:solidFill>
                  </a:rPr>
                  <a:t>X-band</a:t>
                </a:r>
                <a:r>
                  <a:rPr lang="en-US" sz="2600" b="1" dirty="0">
                    <a:solidFill>
                      <a:srgbClr val="003F8B"/>
                    </a:solidFill>
                  </a:rPr>
                  <a:t>, VV and HH polarization </a:t>
                </a:r>
                <a:r>
                  <a:rPr lang="en-US" sz="2600" b="1" dirty="0" smtClean="0">
                    <a:solidFill>
                      <a:srgbClr val="003F8B"/>
                    </a:solidFill>
                  </a:rPr>
                  <a:t>(</a:t>
                </a:r>
                <a:r>
                  <a:rPr lang="en-US" sz="2600" b="1" dirty="0" err="1" smtClean="0">
                    <a:solidFill>
                      <a:srgbClr val="003F8B"/>
                    </a:solidFill>
                  </a:rPr>
                  <a:t>σ</a:t>
                </a:r>
                <a:r>
                  <a:rPr lang="en-US" sz="2600" b="1" baseline="-25000" dirty="0" err="1" smtClean="0">
                    <a:solidFill>
                      <a:srgbClr val="003F8B"/>
                    </a:solidFill>
                  </a:rPr>
                  <a:t>X</a:t>
                </a:r>
                <a:r>
                  <a:rPr lang="en-US" sz="2600" b="1" baseline="-25000" dirty="0" smtClean="0">
                    <a:solidFill>
                      <a:srgbClr val="003F8B"/>
                    </a:solidFill>
                  </a:rPr>
                  <a:t>-VV</a:t>
                </a:r>
                <a:r>
                  <a:rPr lang="en-US" sz="2600" b="1" dirty="0" smtClean="0">
                    <a:solidFill>
                      <a:srgbClr val="003F8B"/>
                    </a:solidFill>
                  </a:rPr>
                  <a:t> </a:t>
                </a:r>
                <a:r>
                  <a:rPr lang="en-US" sz="2600" b="1" dirty="0">
                    <a:solidFill>
                      <a:srgbClr val="003F8B"/>
                    </a:solidFill>
                  </a:rPr>
                  <a:t>and </a:t>
                </a:r>
                <a:r>
                  <a:rPr lang="en-US" sz="2600" b="1" dirty="0" err="1" smtClean="0">
                    <a:solidFill>
                      <a:srgbClr val="003F8B"/>
                    </a:solidFill>
                  </a:rPr>
                  <a:t>σ</a:t>
                </a:r>
                <a:r>
                  <a:rPr lang="en-US" sz="2600" b="1" baseline="-25000" dirty="0" err="1" smtClean="0">
                    <a:solidFill>
                      <a:srgbClr val="003F8B"/>
                    </a:solidFill>
                  </a:rPr>
                  <a:t>X</a:t>
                </a:r>
                <a:r>
                  <a:rPr lang="en-US" sz="2600" b="1" baseline="-25000" dirty="0" smtClean="0">
                    <a:solidFill>
                      <a:srgbClr val="003F8B"/>
                    </a:solidFill>
                  </a:rPr>
                  <a:t>-HH</a:t>
                </a:r>
                <a:r>
                  <a:rPr lang="en-US" sz="2600" b="1" dirty="0" smtClean="0">
                    <a:solidFill>
                      <a:srgbClr val="003F8B"/>
                    </a:solidFill>
                  </a:rPr>
                  <a:t>, respectively), and at C-band, VV-polarization (</a:t>
                </a:r>
                <a:r>
                  <a:rPr lang="en-US" sz="2600" b="1" dirty="0" err="1" smtClean="0">
                    <a:solidFill>
                      <a:srgbClr val="003F8B"/>
                    </a:solidFill>
                  </a:rPr>
                  <a:t>σ</a:t>
                </a:r>
                <a:r>
                  <a:rPr lang="en-US" sz="2600" b="1" baseline="-25000" dirty="0" err="1" smtClean="0">
                    <a:solidFill>
                      <a:srgbClr val="003F8B"/>
                    </a:solidFill>
                  </a:rPr>
                  <a:t>C</a:t>
                </a:r>
                <a:r>
                  <a:rPr lang="en-US" sz="2600" b="1" baseline="-25000" dirty="0" smtClean="0">
                    <a:solidFill>
                      <a:srgbClr val="003F8B"/>
                    </a:solidFill>
                  </a:rPr>
                  <a:t>-VV</a:t>
                </a:r>
                <a:r>
                  <a:rPr lang="en-US" sz="2600" b="1" dirty="0" smtClean="0">
                    <a:solidFill>
                      <a:srgbClr val="003F8B"/>
                    </a:solidFill>
                  </a:rPr>
                  <a:t>);</a:t>
                </a:r>
                <a:endParaRPr lang="en-US" sz="2600" b="1" dirty="0" smtClean="0">
                  <a:solidFill>
                    <a:srgbClr val="003F8B"/>
                  </a:solidFill>
                </a:endParaRPr>
              </a:p>
              <a:p>
                <a:pPr marL="457200" indent="-457200" algn="just">
                  <a:buFont typeface="Arial" panose="020B0604020202020204" pitchFamily="34" charset="0"/>
                  <a:buChar char="•"/>
                </a:pPr>
                <a:r>
                  <a:rPr lang="en-US" sz="2600" b="1" dirty="0" smtClean="0">
                    <a:solidFill>
                      <a:srgbClr val="003F8B"/>
                    </a:solidFill>
                  </a:rPr>
                  <a:t>the Polarization Coefficient (</a:t>
                </a:r>
                <a:r>
                  <a:rPr lang="en-US" sz="2600" b="1" i="1" dirty="0" smtClean="0">
                    <a:solidFill>
                      <a:srgbClr val="003F8B"/>
                    </a:solidFill>
                  </a:rPr>
                  <a:t>PC</a:t>
                </a:r>
                <a:r>
                  <a:rPr lang="en-US" sz="2600" b="1" dirty="0" smtClean="0">
                    <a:solidFill>
                      <a:srgbClr val="003F8B"/>
                    </a:solidFill>
                  </a:rPr>
                  <a:t>), as function </a:t>
                </a:r>
                <a:r>
                  <a:rPr lang="en-US" sz="2600" b="1" dirty="0">
                    <a:solidFill>
                      <a:srgbClr val="003F8B"/>
                    </a:solidFill>
                  </a:rPr>
                  <a:t>of the two polarization channels </a:t>
                </a:r>
                <a:r>
                  <a:rPr lang="en-US" sz="2600" b="1" dirty="0" smtClean="0">
                    <a:solidFill>
                      <a:srgbClr val="003F8B"/>
                    </a:solidFill>
                  </a:rPr>
                  <a:t>at </a:t>
                </a:r>
                <a:r>
                  <a:rPr lang="en-US" sz="2600" b="1" dirty="0">
                    <a:solidFill>
                      <a:srgbClr val="003F8B"/>
                    </a:solidFill>
                  </a:rPr>
                  <a:t>X-band</a:t>
                </a:r>
                <a:r>
                  <a:rPr lang="en-US" sz="2600" b="1" dirty="0" smtClean="0">
                    <a:solidFill>
                      <a:srgbClr val="003F8B"/>
                    </a:solidFill>
                  </a:rPr>
                  <a:t>: </a:t>
                </a:r>
                <a14:m>
                  <m:oMath xmlns:m="http://schemas.openxmlformats.org/officeDocument/2006/math">
                    <m:r>
                      <a:rPr lang="en-GB" sz="2800" b="1" i="1">
                        <a:solidFill>
                          <a:srgbClr val="003F8B"/>
                        </a:solidFill>
                        <a:latin typeface="Cambria Math"/>
                      </a:rPr>
                      <m:t>𝑷𝑪</m:t>
                    </m:r>
                    <m:r>
                      <a:rPr lang="en-GB" sz="2800" b="1" i="1">
                        <a:solidFill>
                          <a:srgbClr val="003F8B"/>
                        </a:solidFill>
                        <a:latin typeface="Cambria Math"/>
                      </a:rPr>
                      <m:t>= </m:t>
                    </m:r>
                    <m:f>
                      <m:fPr>
                        <m:ctrlPr>
                          <a:rPr lang="de-DE" sz="2800" b="1" i="1">
                            <a:solidFill>
                              <a:srgbClr val="003F8B"/>
                            </a:solidFill>
                            <a:latin typeface="Cambria Math"/>
                          </a:rPr>
                        </m:ctrlPr>
                      </m:fPr>
                      <m:num>
                        <m:sSub>
                          <m:sSubPr>
                            <m:ctrlPr>
                              <a:rPr lang="de-DE" sz="2800" b="1" i="1" smtClean="0">
                                <a:solidFill>
                                  <a:srgbClr val="003F8B"/>
                                </a:solidFill>
                                <a:latin typeface="Cambria Math"/>
                              </a:rPr>
                            </m:ctrlPr>
                          </m:sSubPr>
                          <m:e>
                            <m:r>
                              <a:rPr lang="en-GB" sz="2800" b="1" i="1">
                                <a:solidFill>
                                  <a:srgbClr val="003F8B"/>
                                </a:solidFill>
                                <a:latin typeface="Cambria Math"/>
                              </a:rPr>
                              <m:t>𝝈</m:t>
                            </m:r>
                          </m:e>
                          <m:sub>
                            <m:r>
                              <a:rPr lang="de-DE" sz="2800" b="1" i="0" smtClean="0">
                                <a:solidFill>
                                  <a:srgbClr val="003F8B"/>
                                </a:solidFill>
                                <a:latin typeface="Cambria Math"/>
                              </a:rPr>
                              <m:t>𝐗</m:t>
                            </m:r>
                            <m:r>
                              <a:rPr lang="de-DE" sz="2800" b="1" i="0" smtClean="0">
                                <a:solidFill>
                                  <a:srgbClr val="003F8B"/>
                                </a:solidFill>
                                <a:latin typeface="Cambria Math"/>
                              </a:rPr>
                              <m:t>−</m:t>
                            </m:r>
                            <m:r>
                              <a:rPr lang="de-DE" sz="2800" b="1" i="0" smtClean="0">
                                <a:solidFill>
                                  <a:srgbClr val="003F8B"/>
                                </a:solidFill>
                                <a:latin typeface="Cambria Math"/>
                              </a:rPr>
                              <m:t>𝐇𝐇</m:t>
                            </m:r>
                          </m:sub>
                        </m:sSub>
                        <m:r>
                          <a:rPr lang="en-GB" sz="2800" b="1" i="1">
                            <a:solidFill>
                              <a:srgbClr val="003F8B"/>
                            </a:solidFill>
                            <a:latin typeface="Cambria Math"/>
                          </a:rPr>
                          <m:t> −</m:t>
                        </m:r>
                        <m:r>
                          <a:rPr lang="en-GB" sz="2800" b="1" i="1" smtClean="0">
                            <a:solidFill>
                              <a:srgbClr val="003F8B"/>
                            </a:solidFill>
                            <a:latin typeface="Cambria Math"/>
                          </a:rPr>
                          <m:t> </m:t>
                        </m:r>
                        <m:sSub>
                          <m:sSubPr>
                            <m:ctrlPr>
                              <a:rPr lang="de-DE" sz="2800" b="1" i="1" smtClean="0">
                                <a:solidFill>
                                  <a:srgbClr val="003F8B"/>
                                </a:solidFill>
                                <a:latin typeface="Cambria Math"/>
                              </a:rPr>
                            </m:ctrlPr>
                          </m:sSubPr>
                          <m:e>
                            <m:r>
                              <a:rPr lang="en-GB" sz="2800" b="1" i="1">
                                <a:solidFill>
                                  <a:srgbClr val="003F8B"/>
                                </a:solidFill>
                                <a:latin typeface="Cambria Math"/>
                              </a:rPr>
                              <m:t>𝝈</m:t>
                            </m:r>
                          </m:e>
                          <m:sub>
                            <m:r>
                              <a:rPr lang="de-DE" sz="2800" b="1" i="0" smtClean="0">
                                <a:solidFill>
                                  <a:srgbClr val="003F8B"/>
                                </a:solidFill>
                                <a:latin typeface="Cambria Math"/>
                              </a:rPr>
                              <m:t>𝐗</m:t>
                            </m:r>
                            <m:r>
                              <a:rPr lang="de-DE" sz="2800" b="1" i="0" smtClean="0">
                                <a:solidFill>
                                  <a:srgbClr val="003F8B"/>
                                </a:solidFill>
                                <a:latin typeface="Cambria Math"/>
                              </a:rPr>
                              <m:t>−</m:t>
                            </m:r>
                            <m:r>
                              <a:rPr lang="de-DE" sz="2800" b="1" i="0" smtClean="0">
                                <a:solidFill>
                                  <a:srgbClr val="003F8B"/>
                                </a:solidFill>
                                <a:latin typeface="Cambria Math"/>
                              </a:rPr>
                              <m:t>𝐕𝐕</m:t>
                            </m:r>
                          </m:sub>
                        </m:sSub>
                      </m:num>
                      <m:den>
                        <m:sSub>
                          <m:sSubPr>
                            <m:ctrlPr>
                              <a:rPr lang="de-DE" sz="2800" b="1" i="1" smtClean="0">
                                <a:solidFill>
                                  <a:srgbClr val="003F8B"/>
                                </a:solidFill>
                                <a:latin typeface="Cambria Math"/>
                              </a:rPr>
                            </m:ctrlPr>
                          </m:sSubPr>
                          <m:e>
                            <m:r>
                              <a:rPr lang="en-GB" sz="2800" b="1" i="1">
                                <a:solidFill>
                                  <a:srgbClr val="003F8B"/>
                                </a:solidFill>
                                <a:latin typeface="Cambria Math"/>
                              </a:rPr>
                              <m:t>𝝈</m:t>
                            </m:r>
                          </m:e>
                          <m:sub>
                            <m:r>
                              <a:rPr lang="de-DE" sz="2800" b="1" i="0" smtClean="0">
                                <a:solidFill>
                                  <a:srgbClr val="003F8B"/>
                                </a:solidFill>
                                <a:latin typeface="Cambria Math"/>
                              </a:rPr>
                              <m:t>𝐗</m:t>
                            </m:r>
                            <m:r>
                              <a:rPr lang="de-DE" sz="2800" b="1" i="0" smtClean="0">
                                <a:solidFill>
                                  <a:srgbClr val="003F8B"/>
                                </a:solidFill>
                                <a:latin typeface="Cambria Math"/>
                              </a:rPr>
                              <m:t>−</m:t>
                            </m:r>
                            <m:r>
                              <a:rPr lang="de-DE" sz="2800" b="1" i="0" smtClean="0">
                                <a:solidFill>
                                  <a:srgbClr val="003F8B"/>
                                </a:solidFill>
                                <a:latin typeface="Cambria Math"/>
                              </a:rPr>
                              <m:t>𝐇𝐇</m:t>
                            </m:r>
                          </m:sub>
                        </m:sSub>
                        <m:r>
                          <a:rPr lang="en-GB" sz="2800" b="1" i="1">
                            <a:solidFill>
                              <a:srgbClr val="003F8B"/>
                            </a:solidFill>
                            <a:latin typeface="Cambria Math"/>
                          </a:rPr>
                          <m:t> + </m:t>
                        </m:r>
                        <m:sSub>
                          <m:sSubPr>
                            <m:ctrlPr>
                              <a:rPr lang="de-DE" sz="2800" b="1" i="1">
                                <a:solidFill>
                                  <a:srgbClr val="003F8B"/>
                                </a:solidFill>
                                <a:latin typeface="Cambria Math"/>
                              </a:rPr>
                            </m:ctrlPr>
                          </m:sSubPr>
                          <m:e>
                            <m:r>
                              <a:rPr lang="en-GB" sz="2800" b="1" i="1">
                                <a:solidFill>
                                  <a:srgbClr val="003F8B"/>
                                </a:solidFill>
                                <a:latin typeface="Cambria Math"/>
                              </a:rPr>
                              <m:t>𝝈</m:t>
                            </m:r>
                          </m:e>
                          <m:sub>
                            <m:r>
                              <a:rPr lang="de-DE" sz="2800" b="1" i="0" smtClean="0">
                                <a:solidFill>
                                  <a:srgbClr val="003F8B"/>
                                </a:solidFill>
                                <a:latin typeface="Cambria Math"/>
                              </a:rPr>
                              <m:t>𝐗</m:t>
                            </m:r>
                            <m:r>
                              <a:rPr lang="de-DE" sz="2800" b="1" i="0" smtClean="0">
                                <a:solidFill>
                                  <a:srgbClr val="003F8B"/>
                                </a:solidFill>
                                <a:latin typeface="Cambria Math"/>
                              </a:rPr>
                              <m:t>−</m:t>
                            </m:r>
                            <m:r>
                              <a:rPr lang="de-DE" sz="2800" b="1" i="0" smtClean="0">
                                <a:solidFill>
                                  <a:srgbClr val="003F8B"/>
                                </a:solidFill>
                                <a:latin typeface="Cambria Math"/>
                              </a:rPr>
                              <m:t>𝐕𝐕</m:t>
                            </m:r>
                          </m:sub>
                        </m:sSub>
                      </m:den>
                    </m:f>
                  </m:oMath>
                </a14:m>
                <a:r>
                  <a:rPr lang="en-GB" sz="2800" b="1" dirty="0">
                    <a:solidFill>
                      <a:srgbClr val="003F8B"/>
                    </a:solidFill>
                  </a:rPr>
                  <a:t>	</a:t>
                </a:r>
                <a:r>
                  <a:rPr lang="en-US" sz="2600" b="1" dirty="0">
                    <a:solidFill>
                      <a:srgbClr val="003F8B"/>
                    </a:solidFill>
                  </a:rPr>
                  <a:t> ; </a:t>
                </a:r>
                <a:r>
                  <a:rPr lang="en-GB" sz="2600" b="1" dirty="0">
                    <a:solidFill>
                      <a:srgbClr val="003F8B"/>
                    </a:solidFill>
                  </a:rPr>
                  <a:t> </a:t>
                </a:r>
                <a:endParaRPr lang="de-DE" sz="2600" b="1" dirty="0">
                  <a:solidFill>
                    <a:srgbClr val="003F8B"/>
                  </a:solidFill>
                </a:endParaRPr>
              </a:p>
              <a:p>
                <a:pPr marL="457200" indent="-457200" algn="just">
                  <a:buFont typeface="Arial" panose="020B0604020202020204" pitchFamily="34" charset="0"/>
                  <a:buChar char="•"/>
                </a:pPr>
                <a:r>
                  <a:rPr lang="en-US" sz="2600" b="1" dirty="0" smtClean="0">
                    <a:solidFill>
                      <a:srgbClr val="003F8B"/>
                    </a:solidFill>
                  </a:rPr>
                  <a:t>the Band Coefficient (</a:t>
                </a:r>
                <a:r>
                  <a:rPr lang="en-US" sz="2600" b="1" i="1" dirty="0" smtClean="0">
                    <a:solidFill>
                      <a:srgbClr val="003F8B"/>
                    </a:solidFill>
                  </a:rPr>
                  <a:t>BC</a:t>
                </a:r>
                <a:r>
                  <a:rPr lang="en-US" sz="2600" b="1" dirty="0" smtClean="0">
                    <a:solidFill>
                      <a:srgbClr val="003F8B"/>
                    </a:solidFill>
                  </a:rPr>
                  <a:t>), </a:t>
                </a:r>
                <a:r>
                  <a:rPr lang="en-US" sz="2600" b="1" dirty="0">
                    <a:solidFill>
                      <a:srgbClr val="003F8B"/>
                    </a:solidFill>
                  </a:rPr>
                  <a:t>function of the two frequency bands </a:t>
                </a:r>
                <a:r>
                  <a:rPr lang="en-US" sz="2600" b="1" dirty="0" smtClean="0">
                    <a:solidFill>
                      <a:srgbClr val="003F8B"/>
                    </a:solidFill>
                  </a:rPr>
                  <a:t>at </a:t>
                </a:r>
                <a:r>
                  <a:rPr lang="en-US" sz="2600" b="1" dirty="0">
                    <a:solidFill>
                      <a:srgbClr val="003F8B"/>
                    </a:solidFill>
                  </a:rPr>
                  <a:t>vertical </a:t>
                </a:r>
                <a:r>
                  <a:rPr lang="en-US" sz="2600" b="1" dirty="0" smtClean="0">
                    <a:solidFill>
                      <a:srgbClr val="003F8B"/>
                    </a:solidFill>
                  </a:rPr>
                  <a:t>polarization</a:t>
                </a:r>
                <a:r>
                  <a:rPr lang="en-US" sz="2800" b="1" dirty="0" smtClean="0">
                    <a:solidFill>
                      <a:srgbClr val="003F8B"/>
                    </a:solidFill>
                  </a:rPr>
                  <a:t>:  </a:t>
                </a:r>
                <a14:m>
                  <m:oMath xmlns:m="http://schemas.openxmlformats.org/officeDocument/2006/math">
                    <m:r>
                      <a:rPr lang="de-DE" sz="2800" b="1" i="1" smtClean="0">
                        <a:solidFill>
                          <a:srgbClr val="003F8B"/>
                        </a:solidFill>
                        <a:latin typeface="Cambria Math"/>
                      </a:rPr>
                      <m:t>𝑩𝑪</m:t>
                    </m:r>
                    <m:r>
                      <a:rPr lang="en-GB" sz="2800" b="1" i="1">
                        <a:solidFill>
                          <a:srgbClr val="003F8B"/>
                        </a:solidFill>
                        <a:latin typeface="Cambria Math"/>
                      </a:rPr>
                      <m:t>= </m:t>
                    </m:r>
                    <m:f>
                      <m:fPr>
                        <m:ctrlPr>
                          <a:rPr lang="de-DE" sz="2800" b="1" i="1">
                            <a:solidFill>
                              <a:srgbClr val="003F8B"/>
                            </a:solidFill>
                            <a:latin typeface="Cambria Math"/>
                          </a:rPr>
                        </m:ctrlPr>
                      </m:fPr>
                      <m:num>
                        <m:sSub>
                          <m:sSubPr>
                            <m:ctrlPr>
                              <a:rPr lang="de-DE" sz="2800" b="1" i="1">
                                <a:solidFill>
                                  <a:srgbClr val="003F8B"/>
                                </a:solidFill>
                                <a:latin typeface="Cambria Math"/>
                              </a:rPr>
                            </m:ctrlPr>
                          </m:sSubPr>
                          <m:e>
                            <m:r>
                              <a:rPr lang="en-GB" sz="2800" b="1" i="1">
                                <a:solidFill>
                                  <a:srgbClr val="003F8B"/>
                                </a:solidFill>
                                <a:latin typeface="Cambria Math"/>
                              </a:rPr>
                              <m:t>𝝈</m:t>
                            </m:r>
                          </m:e>
                          <m:sub>
                            <m:r>
                              <a:rPr lang="de-DE" sz="2800" b="1" i="0" smtClean="0">
                                <a:solidFill>
                                  <a:srgbClr val="003F8B"/>
                                </a:solidFill>
                                <a:latin typeface="Cambria Math"/>
                              </a:rPr>
                              <m:t>𝐗</m:t>
                            </m:r>
                            <m:r>
                              <a:rPr lang="de-DE" sz="2800" b="1" i="0" smtClean="0">
                                <a:solidFill>
                                  <a:srgbClr val="003F8B"/>
                                </a:solidFill>
                                <a:latin typeface="Cambria Math"/>
                              </a:rPr>
                              <m:t>−</m:t>
                            </m:r>
                            <m:r>
                              <a:rPr lang="de-DE" sz="2800" b="1" i="0" smtClean="0">
                                <a:solidFill>
                                  <a:srgbClr val="003F8B"/>
                                </a:solidFill>
                                <a:latin typeface="Cambria Math"/>
                              </a:rPr>
                              <m:t>𝐕𝐕</m:t>
                            </m:r>
                          </m:sub>
                        </m:sSub>
                        <m:r>
                          <a:rPr lang="en-GB" sz="2800" b="1" i="1">
                            <a:solidFill>
                              <a:srgbClr val="003F8B"/>
                            </a:solidFill>
                            <a:latin typeface="Cambria Math"/>
                          </a:rPr>
                          <m:t> − </m:t>
                        </m:r>
                        <m:sSub>
                          <m:sSubPr>
                            <m:ctrlPr>
                              <a:rPr lang="de-DE" sz="2800" b="1" i="1">
                                <a:solidFill>
                                  <a:srgbClr val="003F8B"/>
                                </a:solidFill>
                                <a:latin typeface="Cambria Math"/>
                              </a:rPr>
                            </m:ctrlPr>
                          </m:sSubPr>
                          <m:e>
                            <m:r>
                              <a:rPr lang="en-GB" sz="2800" b="1" i="1">
                                <a:solidFill>
                                  <a:srgbClr val="003F8B"/>
                                </a:solidFill>
                                <a:latin typeface="Cambria Math"/>
                              </a:rPr>
                              <m:t>𝝈</m:t>
                            </m:r>
                          </m:e>
                          <m:sub>
                            <m:r>
                              <a:rPr lang="de-DE" sz="2800" b="1" i="0" smtClean="0">
                                <a:solidFill>
                                  <a:srgbClr val="003F8B"/>
                                </a:solidFill>
                                <a:latin typeface="Cambria Math"/>
                              </a:rPr>
                              <m:t>𝐂</m:t>
                            </m:r>
                            <m:r>
                              <a:rPr lang="de-DE" sz="2800" b="1" i="0" smtClean="0">
                                <a:solidFill>
                                  <a:srgbClr val="003F8B"/>
                                </a:solidFill>
                                <a:latin typeface="Cambria Math"/>
                              </a:rPr>
                              <m:t>−</m:t>
                            </m:r>
                            <m:r>
                              <a:rPr lang="de-DE" sz="2800" b="1" i="0">
                                <a:solidFill>
                                  <a:srgbClr val="003F8B"/>
                                </a:solidFill>
                                <a:latin typeface="Cambria Math"/>
                              </a:rPr>
                              <m:t>𝐕𝐕</m:t>
                            </m:r>
                          </m:sub>
                        </m:sSub>
                      </m:num>
                      <m:den>
                        <m:sSub>
                          <m:sSubPr>
                            <m:ctrlPr>
                              <a:rPr lang="de-DE" sz="2800" b="1" i="1">
                                <a:solidFill>
                                  <a:srgbClr val="003F8B"/>
                                </a:solidFill>
                                <a:latin typeface="Cambria Math"/>
                              </a:rPr>
                            </m:ctrlPr>
                          </m:sSubPr>
                          <m:e>
                            <m:r>
                              <a:rPr lang="en-GB" sz="2800" b="1" i="1">
                                <a:solidFill>
                                  <a:srgbClr val="003F8B"/>
                                </a:solidFill>
                                <a:latin typeface="Cambria Math"/>
                              </a:rPr>
                              <m:t>𝝈</m:t>
                            </m:r>
                          </m:e>
                          <m:sub>
                            <m:r>
                              <a:rPr lang="de-DE" sz="2800" b="1" i="0">
                                <a:solidFill>
                                  <a:srgbClr val="003F8B"/>
                                </a:solidFill>
                                <a:latin typeface="Cambria Math"/>
                              </a:rPr>
                              <m:t>𝐗</m:t>
                            </m:r>
                            <m:r>
                              <a:rPr lang="de-DE" sz="2800" b="1" i="0">
                                <a:solidFill>
                                  <a:srgbClr val="003F8B"/>
                                </a:solidFill>
                                <a:latin typeface="Cambria Math"/>
                              </a:rPr>
                              <m:t>−</m:t>
                            </m:r>
                            <m:r>
                              <a:rPr lang="de-DE" sz="2800" b="1" i="0">
                                <a:solidFill>
                                  <a:srgbClr val="003F8B"/>
                                </a:solidFill>
                                <a:latin typeface="Cambria Math"/>
                              </a:rPr>
                              <m:t>𝐕𝐕</m:t>
                            </m:r>
                          </m:sub>
                        </m:sSub>
                        <m:r>
                          <a:rPr lang="de-DE" sz="2800" b="1" i="1" smtClean="0">
                            <a:solidFill>
                              <a:srgbClr val="003F8B"/>
                            </a:solidFill>
                            <a:latin typeface="Cambria Math"/>
                          </a:rPr>
                          <m:t> + </m:t>
                        </m:r>
                        <m:sSub>
                          <m:sSubPr>
                            <m:ctrlPr>
                              <a:rPr lang="de-DE" sz="2800" b="1" i="1">
                                <a:solidFill>
                                  <a:srgbClr val="003F8B"/>
                                </a:solidFill>
                                <a:latin typeface="Cambria Math"/>
                              </a:rPr>
                            </m:ctrlPr>
                          </m:sSubPr>
                          <m:e>
                            <m:r>
                              <a:rPr lang="en-GB" sz="2800" b="1" i="1">
                                <a:solidFill>
                                  <a:srgbClr val="003F8B"/>
                                </a:solidFill>
                                <a:latin typeface="Cambria Math"/>
                              </a:rPr>
                              <m:t>𝝈</m:t>
                            </m:r>
                          </m:e>
                          <m:sub>
                            <m:r>
                              <a:rPr lang="de-DE" sz="2800" b="1" i="0">
                                <a:solidFill>
                                  <a:srgbClr val="003F8B"/>
                                </a:solidFill>
                                <a:latin typeface="Cambria Math"/>
                              </a:rPr>
                              <m:t>𝐂</m:t>
                            </m:r>
                            <m:r>
                              <a:rPr lang="de-DE" sz="2800" b="1" i="0">
                                <a:solidFill>
                                  <a:srgbClr val="003F8B"/>
                                </a:solidFill>
                                <a:latin typeface="Cambria Math"/>
                              </a:rPr>
                              <m:t>−</m:t>
                            </m:r>
                            <m:r>
                              <a:rPr lang="de-DE" sz="2800" b="1" i="0">
                                <a:solidFill>
                                  <a:srgbClr val="003F8B"/>
                                </a:solidFill>
                                <a:latin typeface="Cambria Math"/>
                              </a:rPr>
                              <m:t>𝐕𝐕</m:t>
                            </m:r>
                          </m:sub>
                        </m:sSub>
                      </m:den>
                    </m:f>
                  </m:oMath>
                </a14:m>
                <a:r>
                  <a:rPr lang="en-US" sz="2800" b="1" dirty="0" smtClean="0">
                    <a:solidFill>
                      <a:srgbClr val="003F8B"/>
                    </a:solidFill>
                  </a:rPr>
                  <a:t>     ;</a:t>
                </a:r>
              </a:p>
              <a:p>
                <a:pPr marL="457200" indent="-457200" algn="just">
                  <a:buFont typeface="Arial" panose="020B0604020202020204" pitchFamily="34" charset="0"/>
                  <a:buChar char="•"/>
                </a:pPr>
                <a:r>
                  <a:rPr lang="en-US" sz="2600" b="1" dirty="0">
                    <a:solidFill>
                      <a:srgbClr val="003F8B"/>
                    </a:solidFill>
                  </a:rPr>
                  <a:t>mean and standard </a:t>
                </a:r>
                <a:r>
                  <a:rPr lang="en-US" sz="2600" b="1" dirty="0" smtClean="0">
                    <a:solidFill>
                      <a:srgbClr val="003F8B"/>
                    </a:solidFill>
                  </a:rPr>
                  <a:t>deviation </a:t>
                </a:r>
                <a:r>
                  <a:rPr lang="en-US" sz="2600" b="1" dirty="0">
                    <a:solidFill>
                      <a:srgbClr val="003F8B"/>
                    </a:solidFill>
                  </a:rPr>
                  <a:t>of multi-temporal NRCS </a:t>
                </a:r>
                <a:r>
                  <a:rPr lang="en-US" sz="2600" b="1" dirty="0" smtClean="0">
                    <a:solidFill>
                      <a:srgbClr val="003F8B"/>
                    </a:solidFill>
                  </a:rPr>
                  <a:t>data.</a:t>
                </a:r>
              </a:p>
              <a:p>
                <a:pPr algn="just"/>
                <a:r>
                  <a:rPr lang="en-US" sz="2600" b="1" dirty="0" smtClean="0">
                    <a:solidFill>
                      <a:srgbClr val="003F8B"/>
                    </a:solidFill>
                  </a:rPr>
                  <a:t>We </a:t>
                </a:r>
                <a:r>
                  <a:rPr lang="en-US" sz="2600" b="1" dirty="0" smtClean="0">
                    <a:solidFill>
                      <a:srgbClr val="003F8B"/>
                    </a:solidFill>
                  </a:rPr>
                  <a:t>found </a:t>
                </a:r>
                <a:r>
                  <a:rPr lang="en-US" sz="2600" b="1" dirty="0">
                    <a:solidFill>
                      <a:srgbClr val="003F8B"/>
                    </a:solidFill>
                  </a:rPr>
                  <a:t>that bivalve beds can be detected at all available bands and polarization channels due to their high NRCS values; however, edges of the tidal channels present similar values. In order to distinguish between bivalve beds and channel edge areas, we benefit of the different roughness characteristics they show in the multi-temporal approach, the former showing high mean NRCS and low NRCS standard deviation, the latter showing high mean NRCS and high NRCS standard deviation. </a:t>
                </a:r>
              </a:p>
              <a:p>
                <a:pPr algn="just"/>
                <a:r>
                  <a:rPr lang="en-US" sz="2600" b="1" dirty="0">
                    <a:solidFill>
                      <a:srgbClr val="003F8B"/>
                    </a:solidFill>
                  </a:rPr>
                  <a:t>Likewise, we observed a </a:t>
                </a:r>
                <a:r>
                  <a:rPr lang="en-US" sz="2600" b="1" dirty="0" err="1" smtClean="0">
                    <a:solidFill>
                      <a:srgbClr val="003F8B"/>
                    </a:solidFill>
                  </a:rPr>
                  <a:t>markable</a:t>
                </a:r>
                <a:r>
                  <a:rPr lang="en-US" sz="2600" b="1" dirty="0" smtClean="0">
                    <a:solidFill>
                      <a:srgbClr val="003F8B"/>
                    </a:solidFill>
                  </a:rPr>
                  <a:t> </a:t>
                </a:r>
                <a:r>
                  <a:rPr lang="en-US" sz="2600" b="1" dirty="0">
                    <a:solidFill>
                      <a:srgbClr val="003F8B"/>
                    </a:solidFill>
                  </a:rPr>
                  <a:t>contrast between bivalve beds and their surroundings in the polarization coefficient, whose values smoothly fluctuate for bivalve beds and have a rough texture elsewhere.</a:t>
                </a:r>
              </a:p>
              <a:p>
                <a:pPr algn="just"/>
                <a:r>
                  <a:rPr lang="en-US" sz="2600" b="1" dirty="0">
                    <a:solidFill>
                      <a:srgbClr val="003F8B"/>
                    </a:solidFill>
                  </a:rPr>
                  <a:t>We also observed that the band coefficient values underline a characteristic spatial distribution of oysters, which grow in parallel banks. </a:t>
                </a:r>
              </a:p>
              <a:p>
                <a:pPr algn="just"/>
                <a:r>
                  <a:rPr lang="en-US" sz="2600" b="1" dirty="0">
                    <a:solidFill>
                      <a:srgbClr val="003F8B"/>
                    </a:solidFill>
                  </a:rPr>
                  <a:t>Multi-polarized, multi-frequency, and multi-temporal analyses of high resolution SAR data provide, therefore, </a:t>
                </a:r>
                <a:r>
                  <a:rPr lang="en-US" sz="2600" b="1" dirty="0" smtClean="0">
                    <a:solidFill>
                      <a:srgbClr val="003F8B"/>
                    </a:solidFill>
                  </a:rPr>
                  <a:t>valuable </a:t>
                </a:r>
                <a:r>
                  <a:rPr lang="en-US" sz="2600" b="1" dirty="0">
                    <a:solidFill>
                      <a:srgbClr val="003F8B"/>
                    </a:solidFill>
                  </a:rPr>
                  <a:t>input for the detection of bivalve </a:t>
                </a:r>
                <a:r>
                  <a:rPr lang="en-US" sz="2600" b="1" dirty="0" smtClean="0">
                    <a:solidFill>
                      <a:srgbClr val="003F8B"/>
                    </a:solidFill>
                  </a:rPr>
                  <a:t>beds, </a:t>
                </a:r>
                <a:r>
                  <a:rPr lang="en-US" sz="2600" b="1" dirty="0">
                    <a:solidFill>
                      <a:srgbClr val="003F8B"/>
                    </a:solidFill>
                  </a:rPr>
                  <a:t>as much as for the routine monitoring of exposed intertidal flats on the German North Sea </a:t>
                </a:r>
                <a:r>
                  <a:rPr lang="en-US" sz="2600" b="1" dirty="0" smtClean="0">
                    <a:solidFill>
                      <a:srgbClr val="003F8B"/>
                    </a:solidFill>
                  </a:rPr>
                  <a:t>coast. The </a:t>
                </a:r>
                <a:r>
                  <a:rPr lang="en-US" sz="2600" b="1" dirty="0">
                    <a:solidFill>
                      <a:srgbClr val="003F8B"/>
                    </a:solidFill>
                  </a:rPr>
                  <a:t>potential of </a:t>
                </a:r>
                <a:r>
                  <a:rPr lang="en-US" sz="2600" b="1" dirty="0" smtClean="0">
                    <a:solidFill>
                      <a:srgbClr val="003F8B"/>
                    </a:solidFill>
                  </a:rPr>
                  <a:t>our approach for </a:t>
                </a:r>
                <a:r>
                  <a:rPr lang="en-US" sz="2600" b="1" dirty="0">
                    <a:solidFill>
                      <a:srgbClr val="003F8B"/>
                    </a:solidFill>
                  </a:rPr>
                  <a:t>an improved </a:t>
                </a:r>
                <a:r>
                  <a:rPr lang="en-US" sz="2600" b="1">
                    <a:solidFill>
                      <a:srgbClr val="003F8B"/>
                    </a:solidFill>
                  </a:rPr>
                  <a:t>sediment </a:t>
                </a:r>
                <a:r>
                  <a:rPr lang="en-US" sz="2600" b="1" smtClean="0">
                    <a:solidFill>
                      <a:srgbClr val="003F8B"/>
                    </a:solidFill>
                  </a:rPr>
                  <a:t>classification </a:t>
                </a:r>
                <a:r>
                  <a:rPr lang="en-US" sz="2600" b="1" smtClean="0">
                    <a:solidFill>
                      <a:srgbClr val="003F8B"/>
                    </a:solidFill>
                  </a:rPr>
                  <a:t>is </a:t>
                </a:r>
                <a:r>
                  <a:rPr lang="en-US" sz="2600" b="1" dirty="0">
                    <a:solidFill>
                      <a:srgbClr val="003F8B"/>
                    </a:solidFill>
                  </a:rPr>
                  <a:t>currently under investigation.</a:t>
                </a:r>
              </a:p>
            </p:txBody>
          </p:sp>
        </mc:Choice>
        <mc:Fallback>
          <p:sp>
            <p:nvSpPr>
              <p:cNvPr id="16389" name="Rectangle 5"/>
              <p:cNvSpPr>
                <a:spLocks noRot="1" noChangeAspect="1" noMove="1" noResize="1" noEditPoints="1" noAdjustHandles="1" noChangeArrowheads="1" noChangeShapeType="1" noTextEdit="1"/>
              </p:cNvSpPr>
              <p:nvPr/>
            </p:nvSpPr>
            <p:spPr bwMode="auto">
              <a:xfrm>
                <a:off x="360364" y="7668991"/>
                <a:ext cx="8640687" cy="31899544"/>
              </a:xfrm>
              <a:prstGeom prst="rect">
                <a:avLst/>
              </a:prstGeom>
              <a:blipFill rotWithShape="1">
                <a:blip r:embed="rId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pic>
        <p:nvPicPr>
          <p:cNvPr id="16391" name="Picture 7" descr="DeMarine_logo"/>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2038" y="41025763"/>
            <a:ext cx="43180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Logo NPW mit Nds rgb pfa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5588" y="41025763"/>
            <a:ext cx="27384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bc_logo"/>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138" y="41025763"/>
            <a:ext cx="1550987" cy="1077912"/>
          </a:xfrm>
          <a:prstGeom prst="rect">
            <a:avLst/>
          </a:prstGeom>
          <a:noFill/>
          <a:extLst>
            <a:ext uri="{909E8E84-426E-40DD-AFC4-6F175D3DCCD1}">
              <a14:hiddenFill xmlns:a14="http://schemas.microsoft.com/office/drawing/2010/main">
                <a:solidFill>
                  <a:srgbClr val="FFFFFF"/>
                </a:solidFill>
              </a14:hiddenFill>
            </a:ext>
          </a:extLst>
        </p:spPr>
      </p:pic>
      <p:pic>
        <p:nvPicPr>
          <p:cNvPr id="16397" name="Picture 13" descr="uhh_logo_neu_kl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5725" y="41025763"/>
            <a:ext cx="1076325" cy="108108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ieren 11"/>
          <p:cNvGrpSpPr/>
          <p:nvPr/>
        </p:nvGrpSpPr>
        <p:grpSpPr>
          <a:xfrm>
            <a:off x="10255250" y="41025763"/>
            <a:ext cx="3081338" cy="1079500"/>
            <a:chOff x="10255250" y="41025763"/>
            <a:chExt cx="3081338" cy="1079500"/>
          </a:xfrm>
        </p:grpSpPr>
        <p:sp>
          <p:nvSpPr>
            <p:cNvPr id="11" name="Rechteck 10"/>
            <p:cNvSpPr/>
            <p:nvPr/>
          </p:nvSpPr>
          <p:spPr bwMode="auto">
            <a:xfrm>
              <a:off x="12174166" y="41296727"/>
              <a:ext cx="1080120" cy="455935"/>
            </a:xfrm>
            <a:prstGeom prst="rect">
              <a:avLst/>
            </a:prstGeom>
            <a:solidFill>
              <a:schemeClr val="bg1">
                <a:alpha val="80000"/>
              </a:schemeClr>
            </a:solidFill>
            <a:ln>
              <a:noFill/>
            </a:ln>
            <a:effectLst/>
            <a:extLst/>
          </p:spPr>
          <p:txBody>
            <a:bodyPr vert="horz" wrap="square" lIns="360000" tIns="180000" rIns="360000" bIns="180000" numCol="1" rtlCol="0" anchor="t" anchorCtr="0" compatLnSpc="1">
              <a:prstTxWarp prst="textNoShape">
                <a:avLst/>
              </a:prstTxWarp>
            </a:bodyPr>
            <a:lstStyle/>
            <a:p>
              <a:pPr marL="0" marR="0" indent="0" algn="l" defTabSz="863600" rtl="0" eaLnBrk="0" fontAlgn="base" latinLnBrk="0" hangingPunct="0">
                <a:lnSpc>
                  <a:spcPct val="100000"/>
                </a:lnSpc>
                <a:spcBef>
                  <a:spcPct val="50000"/>
                </a:spcBef>
                <a:spcAft>
                  <a:spcPct val="0"/>
                </a:spcAft>
                <a:buClrTx/>
                <a:buSzTx/>
                <a:buFontTx/>
                <a:buNone/>
                <a:tabLst/>
              </a:pPr>
              <a:endParaRPr kumimoji="0" lang="de-DE" sz="4500" b="0" i="0" u="none" strike="noStrike" cap="none" normalizeH="0" baseline="0" smtClean="0">
                <a:ln>
                  <a:noFill/>
                </a:ln>
                <a:solidFill>
                  <a:srgbClr val="CCFFFF"/>
                </a:solidFill>
                <a:effectLst/>
                <a:latin typeface="Arial" charset="0"/>
              </a:endParaRPr>
            </a:p>
          </p:txBody>
        </p:sp>
        <p:pic>
          <p:nvPicPr>
            <p:cNvPr id="16399" name="Picture 15" descr="logo_lanu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55250" y="41025763"/>
              <a:ext cx="30813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52" name="Rectangle 68"/>
          <p:cNvSpPr>
            <a:spLocks noChangeArrowheads="1"/>
          </p:cNvSpPr>
          <p:nvPr/>
        </p:nvSpPr>
        <p:spPr bwMode="auto">
          <a:xfrm>
            <a:off x="9771646" y="7780197"/>
            <a:ext cx="20097167" cy="13393390"/>
          </a:xfrm>
          <a:prstGeom prst="rect">
            <a:avLst/>
          </a:prstGeom>
          <a:solidFill>
            <a:srgbClr val="AEC1E1">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lstStyle/>
          <a:p>
            <a:pPr algn="ctr" defTabSz="4176713">
              <a:spcBef>
                <a:spcPct val="0"/>
              </a:spcBef>
              <a:spcAft>
                <a:spcPts val="1800"/>
              </a:spcAft>
            </a:pPr>
            <a:r>
              <a:rPr lang="de-DE" sz="4400" b="1" smtClean="0">
                <a:solidFill>
                  <a:srgbClr val="003F8B"/>
                </a:solidFill>
              </a:rPr>
              <a:t>Test Areas </a:t>
            </a:r>
            <a:r>
              <a:rPr lang="de-DE" sz="4400" b="1" dirty="0" err="1" smtClean="0">
                <a:solidFill>
                  <a:srgbClr val="003F8B"/>
                </a:solidFill>
              </a:rPr>
              <a:t>and</a:t>
            </a:r>
            <a:r>
              <a:rPr lang="de-DE" sz="4400" b="1" dirty="0" smtClean="0">
                <a:solidFill>
                  <a:srgbClr val="003F8B"/>
                </a:solidFill>
              </a:rPr>
              <a:t> </a:t>
            </a:r>
            <a:r>
              <a:rPr lang="de-DE" sz="4400" b="1" dirty="0" err="1" smtClean="0">
                <a:solidFill>
                  <a:srgbClr val="003F8B"/>
                </a:solidFill>
              </a:rPr>
              <a:t>Regions</a:t>
            </a:r>
            <a:r>
              <a:rPr lang="de-DE" sz="4400" b="1" dirty="0" smtClean="0">
                <a:solidFill>
                  <a:srgbClr val="003F8B"/>
                </a:solidFill>
              </a:rPr>
              <a:t> </a:t>
            </a:r>
            <a:r>
              <a:rPr lang="de-DE" sz="4400" b="1" dirty="0" err="1" smtClean="0">
                <a:solidFill>
                  <a:srgbClr val="003F8B"/>
                </a:solidFill>
              </a:rPr>
              <a:t>of</a:t>
            </a:r>
            <a:r>
              <a:rPr lang="de-DE" sz="4400" b="1" dirty="0" smtClean="0">
                <a:solidFill>
                  <a:srgbClr val="003F8B"/>
                </a:solidFill>
              </a:rPr>
              <a:t> Interest</a:t>
            </a:r>
            <a:endParaRPr lang="de-DE" sz="4400" b="1" dirty="0">
              <a:solidFill>
                <a:srgbClr val="003F8B"/>
              </a:solidFill>
            </a:endParaRPr>
          </a:p>
        </p:txBody>
      </p:sp>
      <p:sp>
        <p:nvSpPr>
          <p:cNvPr id="53" name="Rectangle 4"/>
          <p:cNvSpPr>
            <a:spLocks noChangeArrowheads="1"/>
          </p:cNvSpPr>
          <p:nvPr/>
        </p:nvSpPr>
        <p:spPr bwMode="auto">
          <a:xfrm>
            <a:off x="9771646" y="21566536"/>
            <a:ext cx="11621597" cy="8280919"/>
          </a:xfrm>
          <a:prstGeom prst="rect">
            <a:avLst/>
          </a:prstGeom>
          <a:solidFill>
            <a:srgbClr val="AEC1E1">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lstStyle/>
          <a:p>
            <a:pPr algn="ctr" defTabSz="4176713">
              <a:spcBef>
                <a:spcPct val="0"/>
              </a:spcBef>
              <a:spcAft>
                <a:spcPts val="1800"/>
              </a:spcAft>
            </a:pPr>
            <a:r>
              <a:rPr lang="de-DE" sz="4400" b="1" dirty="0" smtClean="0">
                <a:solidFill>
                  <a:srgbClr val="003F8B"/>
                </a:solidFill>
              </a:rPr>
              <a:t>Multi-Temporal SAR Data Analysis</a:t>
            </a:r>
            <a:endParaRPr lang="de-DE" sz="4400" b="1" dirty="0">
              <a:solidFill>
                <a:srgbClr val="003F8B"/>
              </a:solidFill>
            </a:endParaRPr>
          </a:p>
        </p:txBody>
      </p:sp>
      <p:pic>
        <p:nvPicPr>
          <p:cNvPr id="55" name="Bild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273358" y="22714201"/>
            <a:ext cx="10575238" cy="5409525"/>
          </a:xfrm>
          <a:prstGeom prst="rect">
            <a:avLst/>
          </a:prstGeom>
          <a:noFill/>
          <a:ln>
            <a:noFill/>
          </a:ln>
        </p:spPr>
      </p:pic>
      <p:grpSp>
        <p:nvGrpSpPr>
          <p:cNvPr id="8" name="Gruppieren 7"/>
          <p:cNvGrpSpPr/>
          <p:nvPr/>
        </p:nvGrpSpPr>
        <p:grpSpPr>
          <a:xfrm>
            <a:off x="7147893" y="40984408"/>
            <a:ext cx="2738437" cy="1243592"/>
            <a:chOff x="7147893" y="40984408"/>
            <a:chExt cx="2738437" cy="1243592"/>
          </a:xfrm>
        </p:grpSpPr>
        <p:pic>
          <p:nvPicPr>
            <p:cNvPr id="16396" name="Picture 12" descr="Logo NPW mit SH rgb_pfad Kopie"/>
            <p:cNvPicPr>
              <a:picLocks noChangeAspect="1" noChangeArrowheads="1"/>
            </p:cNvPicPr>
            <p:nvPr/>
          </p:nvPicPr>
          <p:blipFill rotWithShape="1">
            <a:blip r:embed="rId10">
              <a:extLst>
                <a:ext uri="{28A0092B-C50C-407E-A947-70E740481C1C}">
                  <a14:useLocalDpi xmlns:a14="http://schemas.microsoft.com/office/drawing/2010/main" val="0"/>
                </a:ext>
              </a:extLst>
            </a:blip>
            <a:srcRect t="76692" b="-10025"/>
            <a:stretch/>
          </p:blipFill>
          <p:spPr bwMode="auto">
            <a:xfrm>
              <a:off x="7161213" y="41868000"/>
              <a:ext cx="2713037" cy="36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Logo NPW mit Nds rgb pfa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332" b="23333"/>
            <a:stretch/>
          </p:blipFill>
          <p:spPr bwMode="auto">
            <a:xfrm>
              <a:off x="7147893" y="40984408"/>
              <a:ext cx="2738437"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10154264" y="9104526"/>
            <a:ext cx="6364649" cy="6384608"/>
            <a:chOff x="10154264" y="9104526"/>
            <a:chExt cx="6364649" cy="6384608"/>
          </a:xfrm>
        </p:grpSpPr>
        <p:pic>
          <p:nvPicPr>
            <p:cNvPr id="38" name="Bild 1"/>
            <p:cNvPicPr preferRelativeResize="0">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10154264" y="9104526"/>
              <a:ext cx="6364648" cy="5372366"/>
            </a:xfrm>
            <a:prstGeom prst="rect">
              <a:avLst/>
            </a:prstGeom>
            <a:noFill/>
            <a:ln>
              <a:noFill/>
            </a:ln>
          </p:spPr>
        </p:pic>
        <p:sp>
          <p:nvSpPr>
            <p:cNvPr id="39" name="Textfeld 38"/>
            <p:cNvSpPr txBox="1"/>
            <p:nvPr/>
          </p:nvSpPr>
          <p:spPr>
            <a:xfrm>
              <a:off x="10154265" y="14565804"/>
              <a:ext cx="6364648" cy="923330"/>
            </a:xfrm>
            <a:prstGeom prst="rect">
              <a:avLst/>
            </a:prstGeom>
            <a:noFill/>
          </p:spPr>
          <p:txBody>
            <a:bodyPr wrap="square" rtlCol="0">
              <a:spAutoFit/>
            </a:bodyPr>
            <a:lstStyle/>
            <a:p>
              <a:r>
                <a:rPr lang="de-DE" sz="1800" b="1" dirty="0" smtClean="0">
                  <a:solidFill>
                    <a:srgbClr val="003F8B"/>
                  </a:solidFill>
                </a:rPr>
                <a:t>Test </a:t>
              </a:r>
              <a:r>
                <a:rPr lang="de-DE" sz="1800" b="1" dirty="0" err="1" smtClean="0">
                  <a:solidFill>
                    <a:srgbClr val="003F8B"/>
                  </a:solidFill>
                </a:rPr>
                <a:t>areas</a:t>
              </a:r>
              <a:r>
                <a:rPr lang="de-DE" sz="1800" b="1" dirty="0" smtClean="0">
                  <a:solidFill>
                    <a:srgbClr val="003F8B"/>
                  </a:solidFill>
                </a:rPr>
                <a:t> on </a:t>
              </a:r>
              <a:r>
                <a:rPr lang="de-DE" sz="1800" b="1" dirty="0" err="1" smtClean="0">
                  <a:solidFill>
                    <a:srgbClr val="003F8B"/>
                  </a:solidFill>
                </a:rPr>
                <a:t>the</a:t>
              </a:r>
              <a:r>
                <a:rPr lang="de-DE" sz="1800" b="1" dirty="0" smtClean="0">
                  <a:solidFill>
                    <a:srgbClr val="003F8B"/>
                  </a:solidFill>
                </a:rPr>
                <a:t> German North </a:t>
              </a:r>
              <a:r>
                <a:rPr lang="de-DE" sz="1800" b="1" dirty="0" err="1" smtClean="0">
                  <a:solidFill>
                    <a:srgbClr val="003F8B"/>
                  </a:solidFill>
                </a:rPr>
                <a:t>Sea</a:t>
              </a:r>
              <a:r>
                <a:rPr lang="de-DE" sz="1800" b="1" dirty="0" smtClean="0">
                  <a:solidFill>
                    <a:srgbClr val="003F8B"/>
                  </a:solidFill>
                </a:rPr>
                <a:t> </a:t>
              </a:r>
              <a:r>
                <a:rPr lang="de-DE" sz="1800" b="1" dirty="0" err="1" smtClean="0">
                  <a:solidFill>
                    <a:srgbClr val="003F8B"/>
                  </a:solidFill>
                </a:rPr>
                <a:t>coast</a:t>
              </a:r>
              <a:r>
                <a:rPr lang="de-DE" sz="1800" b="1" dirty="0">
                  <a:solidFill>
                    <a:srgbClr val="003F8B"/>
                  </a:solidFill>
                </a:rPr>
                <a:t>.</a:t>
              </a:r>
              <a:r>
                <a:rPr lang="de-DE" sz="1800" b="1" dirty="0" smtClean="0">
                  <a:solidFill>
                    <a:srgbClr val="003F8B"/>
                  </a:solidFill>
                </a:rPr>
                <a:t> </a:t>
              </a:r>
            </a:p>
            <a:p>
              <a:pPr algn="just">
                <a:spcBef>
                  <a:spcPts val="0"/>
                </a:spcBef>
              </a:pPr>
              <a:r>
                <a:rPr lang="de-DE" sz="1800" b="1" dirty="0" smtClean="0">
                  <a:solidFill>
                    <a:srgbClr val="003F8B"/>
                  </a:solidFill>
                </a:rPr>
                <a:t>A: Amrum; P: </a:t>
              </a:r>
              <a:r>
                <a:rPr lang="de-DE" sz="1800" b="1" dirty="0" err="1" smtClean="0">
                  <a:solidFill>
                    <a:srgbClr val="003F8B"/>
                  </a:solidFill>
                </a:rPr>
                <a:t>Pellworm</a:t>
              </a:r>
              <a:r>
                <a:rPr lang="de-DE" sz="1800" b="1" dirty="0" smtClean="0">
                  <a:solidFill>
                    <a:srgbClr val="003F8B"/>
                  </a:solidFill>
                </a:rPr>
                <a:t>; W: </a:t>
              </a:r>
              <a:r>
                <a:rPr lang="de-DE" sz="1800" b="1" dirty="0" err="1" smtClean="0">
                  <a:solidFill>
                    <a:srgbClr val="003F8B"/>
                  </a:solidFill>
                </a:rPr>
                <a:t>Wesselburen</a:t>
              </a:r>
              <a:r>
                <a:rPr lang="de-DE" sz="1800" b="1" dirty="0" smtClean="0">
                  <a:solidFill>
                    <a:srgbClr val="003F8B"/>
                  </a:solidFill>
                </a:rPr>
                <a:t>; N: Norderney; J: Jadebusen</a:t>
              </a:r>
              <a:endParaRPr lang="de-DE" sz="1800" b="1" dirty="0">
                <a:solidFill>
                  <a:srgbClr val="003F8B"/>
                </a:solidFill>
              </a:endParaRPr>
            </a:p>
          </p:txBody>
        </p:sp>
      </p:gr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25254198" y="13496853"/>
            <a:ext cx="4486275" cy="252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Users\m220060\Desktop\poster\TDX_20120914_055109_Jadebusen_VV_geo_L7_cal_ROI#1_NRCS(0-0.2).tif"/>
          <p:cNvPicPr preferRelativeResize="0">
            <a:picLocks noChangeAspect="1" noChangeArrowheads="1"/>
          </p:cNvPicPr>
          <p:nvPr/>
        </p:nvPicPr>
        <p:blipFill rotWithShape="1">
          <a:blip r:embed="rId13">
            <a:extLst>
              <a:ext uri="{28A0092B-C50C-407E-A947-70E740481C1C}">
                <a14:useLocalDpi xmlns:a14="http://schemas.microsoft.com/office/drawing/2010/main" val="0"/>
              </a:ext>
            </a:extLst>
          </a:blip>
          <a:srcRect l="26658" r="30601"/>
          <a:stretch/>
        </p:blipFill>
        <p:spPr bwMode="auto">
          <a:xfrm>
            <a:off x="22387731" y="12940361"/>
            <a:ext cx="2239056" cy="28003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m220060\Desktop\poster\TDX_20120914_055109_Jadebusen_VV_geo_L7_cal_ROI#2_NRCS(0-0.2).tif"/>
          <p:cNvPicPr preferRelativeResize="0">
            <a:picLocks noChangeAspect="1" noChangeArrowheads="1"/>
          </p:cNvPicPr>
          <p:nvPr/>
        </p:nvPicPr>
        <p:blipFill rotWithShape="1">
          <a:blip r:embed="rId14">
            <a:extLst>
              <a:ext uri="{28A0092B-C50C-407E-A947-70E740481C1C}">
                <a14:useLocalDpi xmlns:a14="http://schemas.microsoft.com/office/drawing/2010/main" val="0"/>
              </a:ext>
            </a:extLst>
          </a:blip>
          <a:srcRect l="28664" t="944" r="28807"/>
          <a:stretch/>
        </p:blipFill>
        <p:spPr bwMode="auto">
          <a:xfrm>
            <a:off x="22387731" y="16041568"/>
            <a:ext cx="2227943" cy="277391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m220060\Desktop\poster\TDX_20121114_054235_Jadebusen_geo_L7_cal_PolCoef_ROI#2_12b.tif"/>
          <p:cNvPicPr preferRelativeResize="0">
            <a:picLocks noChangeAspect="1" noChangeArrowheads="1"/>
          </p:cNvPicPr>
          <p:nvPr/>
        </p:nvPicPr>
        <p:blipFill rotWithShape="1">
          <a:blip r:embed="rId15">
            <a:extLst>
              <a:ext uri="{28A0092B-C50C-407E-A947-70E740481C1C}">
                <a14:useLocalDpi xmlns:a14="http://schemas.microsoft.com/office/drawing/2010/main" val="0"/>
              </a:ext>
            </a:extLst>
          </a:blip>
          <a:srcRect l="24898" r="24454"/>
          <a:stretch/>
        </p:blipFill>
        <p:spPr bwMode="auto">
          <a:xfrm>
            <a:off x="10604146" y="32354914"/>
            <a:ext cx="5464886" cy="6934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m220060\Desktop\poster\TSX_20121114_RS2_20121114_jadebusen_VV_cal_geo_L7_BandCoeff_ROI#2_12b.tif"/>
          <p:cNvPicPr preferRelativeResize="0">
            <a:picLocks noChangeAspect="1" noChangeArrowheads="1"/>
          </p:cNvPicPr>
          <p:nvPr/>
        </p:nvPicPr>
        <p:blipFill rotWithShape="1">
          <a:blip r:embed="rId16">
            <a:extLst>
              <a:ext uri="{28A0092B-C50C-407E-A947-70E740481C1C}">
                <a14:useLocalDpi xmlns:a14="http://schemas.microsoft.com/office/drawing/2010/main" val="0"/>
              </a:ext>
            </a:extLst>
          </a:blip>
          <a:srcRect l="24233" r="24720"/>
          <a:stretch/>
        </p:blipFill>
        <p:spPr bwMode="auto">
          <a:xfrm>
            <a:off x="16818672" y="32284938"/>
            <a:ext cx="5507915" cy="6934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m220060\Desktop\poster\TSX_20121114_RS2_20121114_jadebusen_VV_cal_geo_L7_BandCoeff_ROI#1_12b.tif"/>
          <p:cNvPicPr preferRelativeResize="0">
            <a:picLocks noChangeAspect="1" noChangeArrowheads="1"/>
          </p:cNvPicPr>
          <p:nvPr/>
        </p:nvPicPr>
        <p:blipFill rotWithShape="1">
          <a:blip r:embed="rId17">
            <a:extLst>
              <a:ext uri="{28A0092B-C50C-407E-A947-70E740481C1C}">
                <a14:useLocalDpi xmlns:a14="http://schemas.microsoft.com/office/drawing/2010/main" val="0"/>
              </a:ext>
            </a:extLst>
          </a:blip>
          <a:srcRect l="21885" t="-508" r="21884" b="508"/>
          <a:stretch/>
        </p:blipFill>
        <p:spPr bwMode="auto">
          <a:xfrm>
            <a:off x="22941858" y="32284938"/>
            <a:ext cx="6067315" cy="6934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220060\Desktop\IMG_3668.JPG"/>
          <p:cNvPicPr preferRelativeResize="0">
            <a:picLocks noChangeAspect="1" noChangeArrowheads="1"/>
          </p:cNvPicPr>
          <p:nvPr/>
        </p:nvPicPr>
        <p:blipFill rotWithShape="1">
          <a:blip r:embed="rId18" cstate="print">
            <a:extLst>
              <a:ext uri="{28A0092B-C50C-407E-A947-70E740481C1C}">
                <a14:useLocalDpi xmlns:a14="http://schemas.microsoft.com/office/drawing/2010/main" val="0"/>
              </a:ext>
            </a:extLst>
          </a:blip>
          <a:srcRect l="3403" t="25480" r="19438" b="-1956"/>
          <a:stretch/>
        </p:blipFill>
        <p:spPr bwMode="auto">
          <a:xfrm>
            <a:off x="25258713" y="16403402"/>
            <a:ext cx="4481755" cy="249883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7045627" y="9104526"/>
            <a:ext cx="4126142" cy="5133752"/>
            <a:chOff x="17045627" y="9104526"/>
            <a:chExt cx="4126142" cy="5133752"/>
          </a:xfrm>
        </p:grpSpPr>
        <p:sp>
          <p:nvSpPr>
            <p:cNvPr id="35" name="Textfeld 9"/>
            <p:cNvSpPr txBox="1"/>
            <p:nvPr/>
          </p:nvSpPr>
          <p:spPr>
            <a:xfrm>
              <a:off x="17065946" y="13314948"/>
              <a:ext cx="4105823" cy="923330"/>
            </a:xfrm>
            <a:prstGeom prst="rect">
              <a:avLst/>
            </a:prstGeom>
            <a:noFill/>
          </p:spPr>
          <p:txBody>
            <a:bodyPr wrap="square" rtlCol="0">
              <a:spAutoFit/>
            </a:bodyPr>
            <a:lstStyle/>
            <a:p>
              <a:pPr algn="just"/>
              <a:r>
                <a:rPr lang="de-DE" sz="1800" b="1" dirty="0" smtClean="0">
                  <a:solidFill>
                    <a:srgbClr val="003F8B"/>
                  </a:solidFill>
                </a:rPr>
                <a:t>Amrum: </a:t>
              </a:r>
              <a:r>
                <a:rPr lang="de-DE" sz="1800" b="1" dirty="0" err="1" smtClean="0">
                  <a:solidFill>
                    <a:srgbClr val="003F8B"/>
                  </a:solidFill>
                </a:rPr>
                <a:t>TerraSAR</a:t>
              </a:r>
              <a:r>
                <a:rPr lang="de-DE" sz="1800" b="1" dirty="0" smtClean="0">
                  <a:solidFill>
                    <a:srgbClr val="003F8B"/>
                  </a:solidFill>
                </a:rPr>
                <a:t>-X, </a:t>
              </a:r>
              <a:r>
                <a:rPr lang="de-DE" sz="1800" b="1" dirty="0" smtClean="0">
                  <a:solidFill>
                    <a:srgbClr val="003F8B"/>
                  </a:solidFill>
                </a:rPr>
                <a:t>HH-pol., </a:t>
              </a:r>
              <a:r>
                <a:rPr lang="de-DE" sz="1800" b="1" dirty="0" smtClean="0">
                  <a:solidFill>
                    <a:srgbClr val="003F8B"/>
                  </a:solidFill>
                </a:rPr>
                <a:t>11km </a:t>
              </a:r>
              <a:r>
                <a:rPr lang="de-DE" sz="1800" b="1" dirty="0">
                  <a:solidFill>
                    <a:srgbClr val="003F8B"/>
                  </a:solidFill>
                </a:rPr>
                <a:t>× 11km</a:t>
              </a:r>
              <a:r>
                <a:rPr lang="de-DE" sz="1800" b="1" dirty="0" smtClean="0">
                  <a:solidFill>
                    <a:srgbClr val="003F8B"/>
                  </a:solidFill>
                </a:rPr>
                <a:t>, </a:t>
              </a:r>
              <a:r>
                <a:rPr lang="de-DE" sz="1800" b="1" dirty="0" err="1" smtClean="0">
                  <a:solidFill>
                    <a:srgbClr val="003F8B"/>
                  </a:solidFill>
                </a:rPr>
                <a:t>acquired</a:t>
              </a:r>
              <a:r>
                <a:rPr lang="de-DE" sz="1800" b="1" dirty="0" smtClean="0">
                  <a:solidFill>
                    <a:srgbClr val="003F8B"/>
                  </a:solidFill>
                </a:rPr>
                <a:t> </a:t>
              </a:r>
              <a:r>
                <a:rPr lang="de-DE" sz="1800" b="1" dirty="0" smtClean="0">
                  <a:solidFill>
                    <a:srgbClr val="003F8B"/>
                  </a:solidFill>
                </a:rPr>
                <a:t>05.06.2013</a:t>
              </a:r>
              <a:r>
                <a:rPr lang="de-DE" sz="1800" b="1" dirty="0" smtClean="0">
                  <a:solidFill>
                    <a:srgbClr val="003F8B"/>
                  </a:solidFill>
                </a:rPr>
                <a:t>, </a:t>
              </a:r>
              <a:r>
                <a:rPr lang="de-DE" sz="1800" b="1" dirty="0" smtClean="0">
                  <a:solidFill>
                    <a:srgbClr val="003F8B"/>
                  </a:solidFill>
                </a:rPr>
                <a:t>05:50 </a:t>
              </a:r>
              <a:r>
                <a:rPr lang="de-DE" sz="1800" b="1" dirty="0" smtClean="0">
                  <a:solidFill>
                    <a:srgbClr val="003F8B"/>
                  </a:solidFill>
                </a:rPr>
                <a:t>UTC (</a:t>
              </a:r>
              <a:r>
                <a:rPr lang="de-DE" sz="1800" b="1" dirty="0" err="1" smtClean="0">
                  <a:solidFill>
                    <a:srgbClr val="003F8B"/>
                  </a:solidFill>
                </a:rPr>
                <a:t>low</a:t>
              </a:r>
              <a:r>
                <a:rPr lang="de-DE" sz="1800" b="1" dirty="0" smtClean="0">
                  <a:solidFill>
                    <a:srgbClr val="003F8B"/>
                  </a:solidFill>
                </a:rPr>
                <a:t> </a:t>
              </a:r>
              <a:r>
                <a:rPr lang="de-DE" sz="1800" b="1" dirty="0" err="1" smtClean="0">
                  <a:solidFill>
                    <a:srgbClr val="003F8B"/>
                  </a:solidFill>
                </a:rPr>
                <a:t>tide</a:t>
              </a:r>
              <a:r>
                <a:rPr lang="de-DE" sz="1800" b="1" dirty="0" smtClean="0">
                  <a:solidFill>
                    <a:srgbClr val="003F8B"/>
                  </a:solidFill>
                </a:rPr>
                <a:t> </a:t>
              </a:r>
              <a:r>
                <a:rPr lang="de-DE" sz="1800" b="1" dirty="0" smtClean="0">
                  <a:solidFill>
                    <a:srgbClr val="003F8B"/>
                  </a:solidFill>
                </a:rPr>
                <a:t>04:11 UTC)</a:t>
              </a:r>
              <a:endParaRPr lang="de-DE" sz="1800" b="1" dirty="0">
                <a:solidFill>
                  <a:srgbClr val="003F8B"/>
                </a:solidFill>
              </a:endParaRPr>
            </a:p>
          </p:txBody>
        </p:sp>
        <p:pic>
          <p:nvPicPr>
            <p:cNvPr id="1027" name="Picture 3" descr="C:\Users\m220060\Desktop\QL\Amrum\JPG\TSX_20130605_055052_amrum_HH_geo_L7_cal.jpg"/>
            <p:cNvPicPr preferRelativeResize="0">
              <a:picLocks noChangeAspect="1" noChangeArrowheads="1"/>
            </p:cNvPicPr>
            <p:nvPr/>
          </p:nvPicPr>
          <p:blipFill rotWithShape="1">
            <a:blip r:embed="rId19">
              <a:extLst>
                <a:ext uri="{28A0092B-C50C-407E-A947-70E740481C1C}">
                  <a14:useLocalDpi xmlns:a14="http://schemas.microsoft.com/office/drawing/2010/main" val="0"/>
                </a:ext>
              </a:extLst>
            </a:blip>
            <a:srcRect l="9383" t="6263" r="3979" b="13089"/>
            <a:stretch/>
          </p:blipFill>
          <p:spPr bwMode="auto">
            <a:xfrm>
              <a:off x="17045627" y="9104526"/>
              <a:ext cx="4126142" cy="42018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7591423" y="14613600"/>
            <a:ext cx="4143216" cy="5145615"/>
            <a:chOff x="16518913" y="15468736"/>
            <a:chExt cx="4143216" cy="5145615"/>
          </a:xfrm>
        </p:grpSpPr>
        <p:pic>
          <p:nvPicPr>
            <p:cNvPr id="1029" name="Picture 5" descr="C:\Users\m220060\Desktop\QL\Jadebusen\JPG\TSX_20121114_054235_Jadebusen_HH_geo_L7_cal.jpg"/>
            <p:cNvPicPr preferRelativeResize="0">
              <a:picLocks noChangeAspect="1" noChangeArrowheads="1"/>
            </p:cNvPicPr>
            <p:nvPr/>
          </p:nvPicPr>
          <p:blipFill rotWithShape="1">
            <a:blip r:embed="rId20">
              <a:extLst>
                <a:ext uri="{28A0092B-C50C-407E-A947-70E740481C1C}">
                  <a14:useLocalDpi xmlns:a14="http://schemas.microsoft.com/office/drawing/2010/main" val="0"/>
                </a:ext>
              </a:extLst>
            </a:blip>
            <a:srcRect l="6413" t="10045" r="6948" b="13962"/>
            <a:stretch/>
          </p:blipFill>
          <p:spPr bwMode="auto">
            <a:xfrm>
              <a:off x="16535987" y="15468736"/>
              <a:ext cx="4126142" cy="4201887"/>
            </a:xfrm>
            <a:prstGeom prst="rect">
              <a:avLst/>
            </a:prstGeom>
            <a:noFill/>
            <a:extLst>
              <a:ext uri="{909E8E84-426E-40DD-AFC4-6F175D3DCCD1}">
                <a14:hiddenFill xmlns:a14="http://schemas.microsoft.com/office/drawing/2010/main">
                  <a:solidFill>
                    <a:srgbClr val="FFFFFF"/>
                  </a:solidFill>
                </a14:hiddenFill>
              </a:ext>
            </a:extLst>
          </p:spPr>
        </p:pic>
        <p:sp>
          <p:nvSpPr>
            <p:cNvPr id="40" name="Textfeld 9"/>
            <p:cNvSpPr txBox="1"/>
            <p:nvPr/>
          </p:nvSpPr>
          <p:spPr>
            <a:xfrm>
              <a:off x="16518913" y="19691021"/>
              <a:ext cx="4143216" cy="923330"/>
            </a:xfrm>
            <a:prstGeom prst="rect">
              <a:avLst/>
            </a:prstGeom>
            <a:noFill/>
          </p:spPr>
          <p:txBody>
            <a:bodyPr wrap="square" rtlCol="0">
              <a:spAutoFit/>
            </a:bodyPr>
            <a:lstStyle/>
            <a:p>
              <a:pPr algn="just"/>
              <a:r>
                <a:rPr lang="de-DE" sz="1800" b="1" dirty="0" smtClean="0">
                  <a:solidFill>
                    <a:srgbClr val="003F8B"/>
                  </a:solidFill>
                </a:rPr>
                <a:t>Jadebusen: </a:t>
              </a:r>
              <a:r>
                <a:rPr lang="de-DE" sz="1800" b="1" dirty="0" err="1" smtClean="0">
                  <a:solidFill>
                    <a:srgbClr val="003F8B"/>
                  </a:solidFill>
                </a:rPr>
                <a:t>TerraSAR</a:t>
              </a:r>
              <a:r>
                <a:rPr lang="de-DE" sz="1800" b="1" dirty="0" smtClean="0">
                  <a:solidFill>
                    <a:srgbClr val="003F8B"/>
                  </a:solidFill>
                </a:rPr>
                <a:t>-X, </a:t>
              </a:r>
              <a:r>
                <a:rPr lang="de-DE" sz="1800" b="1" dirty="0" smtClean="0">
                  <a:solidFill>
                    <a:srgbClr val="003F8B"/>
                  </a:solidFill>
                </a:rPr>
                <a:t>VV-pol., </a:t>
              </a:r>
              <a:r>
                <a:rPr lang="de-DE" sz="1800" b="1" dirty="0">
                  <a:solidFill>
                    <a:srgbClr val="003F8B"/>
                  </a:solidFill>
                </a:rPr>
                <a:t>11km × </a:t>
              </a:r>
              <a:r>
                <a:rPr lang="de-DE" sz="1800" b="1" dirty="0" smtClean="0">
                  <a:solidFill>
                    <a:srgbClr val="003F8B"/>
                  </a:solidFill>
                </a:rPr>
                <a:t>11km</a:t>
              </a:r>
              <a:r>
                <a:rPr lang="de-DE" sz="1800" b="1" dirty="0">
                  <a:solidFill>
                    <a:srgbClr val="003F8B"/>
                  </a:solidFill>
                </a:rPr>
                <a:t>, </a:t>
              </a:r>
              <a:r>
                <a:rPr lang="de-DE" sz="1800" b="1" dirty="0" err="1">
                  <a:solidFill>
                    <a:srgbClr val="003F8B"/>
                  </a:solidFill>
                </a:rPr>
                <a:t>acquired</a:t>
              </a:r>
              <a:r>
                <a:rPr lang="de-DE" sz="1800" b="1" dirty="0">
                  <a:solidFill>
                    <a:srgbClr val="003F8B"/>
                  </a:solidFill>
                </a:rPr>
                <a:t> </a:t>
              </a:r>
              <a:r>
                <a:rPr lang="de-DE" sz="1800" b="1" dirty="0" smtClean="0">
                  <a:solidFill>
                    <a:srgbClr val="003F8B"/>
                  </a:solidFill>
                </a:rPr>
                <a:t>14.11.2012</a:t>
              </a:r>
              <a:r>
                <a:rPr lang="de-DE" sz="1800" b="1" dirty="0" smtClean="0">
                  <a:solidFill>
                    <a:srgbClr val="003F8B"/>
                  </a:solidFill>
                </a:rPr>
                <a:t>, </a:t>
              </a:r>
              <a:r>
                <a:rPr lang="de-DE" sz="1800" b="1" dirty="0" smtClean="0">
                  <a:solidFill>
                    <a:srgbClr val="003F8B"/>
                  </a:solidFill>
                </a:rPr>
                <a:t>05:42 </a:t>
              </a:r>
              <a:r>
                <a:rPr lang="de-DE" sz="1800" b="1" dirty="0">
                  <a:solidFill>
                    <a:srgbClr val="003F8B"/>
                  </a:solidFill>
                </a:rPr>
                <a:t>UTC (</a:t>
              </a:r>
              <a:r>
                <a:rPr lang="de-DE" sz="1800" b="1" dirty="0" err="1">
                  <a:solidFill>
                    <a:srgbClr val="003F8B"/>
                  </a:solidFill>
                </a:rPr>
                <a:t>low</a:t>
              </a:r>
              <a:r>
                <a:rPr lang="de-DE" sz="1800" b="1" dirty="0">
                  <a:solidFill>
                    <a:srgbClr val="003F8B"/>
                  </a:solidFill>
                </a:rPr>
                <a:t> </a:t>
              </a:r>
              <a:r>
                <a:rPr lang="de-DE" sz="1800" b="1" dirty="0" err="1">
                  <a:solidFill>
                    <a:srgbClr val="003F8B"/>
                  </a:solidFill>
                </a:rPr>
                <a:t>tide</a:t>
              </a:r>
              <a:r>
                <a:rPr lang="de-DE" sz="1800" b="1" dirty="0">
                  <a:solidFill>
                    <a:srgbClr val="003F8B"/>
                  </a:solidFill>
                </a:rPr>
                <a:t> </a:t>
              </a:r>
              <a:r>
                <a:rPr lang="de-DE" sz="1800" b="1" dirty="0" smtClean="0">
                  <a:solidFill>
                    <a:srgbClr val="003F8B"/>
                  </a:solidFill>
                </a:rPr>
                <a:t>05:35 UTC)</a:t>
              </a:r>
              <a:endParaRPr lang="de-DE" sz="1800" b="1" dirty="0">
                <a:solidFill>
                  <a:srgbClr val="003F8B"/>
                </a:solidFill>
              </a:endParaRPr>
            </a:p>
          </p:txBody>
        </p:sp>
      </p:grpSp>
      <p:grpSp>
        <p:nvGrpSpPr>
          <p:cNvPr id="13" name="Group 12"/>
          <p:cNvGrpSpPr/>
          <p:nvPr/>
        </p:nvGrpSpPr>
        <p:grpSpPr>
          <a:xfrm>
            <a:off x="13236997" y="15605353"/>
            <a:ext cx="4118019" cy="5125217"/>
            <a:chOff x="11035739" y="15687406"/>
            <a:chExt cx="4118019" cy="5125217"/>
          </a:xfrm>
        </p:grpSpPr>
        <p:pic>
          <p:nvPicPr>
            <p:cNvPr id="10" name="Picture 5" descr="C:\Users\m220060\Desktop\QL\Norderney\JPG\TSX_20120817_055940_norderney_VV_geo_L7_cal.jpg"/>
            <p:cNvPicPr preferRelativeResize="0">
              <a:picLocks noChangeAspect="1" noChangeArrowheads="1"/>
            </p:cNvPicPr>
            <p:nvPr/>
          </p:nvPicPr>
          <p:blipFill rotWithShape="1">
            <a:blip r:embed="rId21">
              <a:extLst>
                <a:ext uri="{28A0092B-C50C-407E-A947-70E740481C1C}">
                  <a14:useLocalDpi xmlns:a14="http://schemas.microsoft.com/office/drawing/2010/main" val="0"/>
                </a:ext>
              </a:extLst>
            </a:blip>
            <a:srcRect l="9454" t="6108" r="4077" b="13022"/>
            <a:stretch/>
          </p:blipFill>
          <p:spPr bwMode="auto">
            <a:xfrm>
              <a:off x="11035739" y="15687406"/>
              <a:ext cx="4118019" cy="4201887"/>
            </a:xfrm>
            <a:prstGeom prst="rect">
              <a:avLst/>
            </a:prstGeom>
            <a:noFill/>
            <a:extLst>
              <a:ext uri="{909E8E84-426E-40DD-AFC4-6F175D3DCCD1}">
                <a14:hiddenFill xmlns:a14="http://schemas.microsoft.com/office/drawing/2010/main">
                  <a:solidFill>
                    <a:srgbClr val="FFFFFF"/>
                  </a:solidFill>
                </a14:hiddenFill>
              </a:ext>
            </a:extLst>
          </p:spPr>
        </p:pic>
        <p:sp>
          <p:nvSpPr>
            <p:cNvPr id="43" name="Textfeld 9"/>
            <p:cNvSpPr txBox="1"/>
            <p:nvPr/>
          </p:nvSpPr>
          <p:spPr>
            <a:xfrm>
              <a:off x="11047935" y="19889293"/>
              <a:ext cx="4105823" cy="923330"/>
            </a:xfrm>
            <a:prstGeom prst="rect">
              <a:avLst/>
            </a:prstGeom>
            <a:noFill/>
          </p:spPr>
          <p:txBody>
            <a:bodyPr wrap="square" rtlCol="0">
              <a:spAutoFit/>
            </a:bodyPr>
            <a:lstStyle/>
            <a:p>
              <a:pPr algn="just"/>
              <a:r>
                <a:rPr lang="de-DE" sz="1800" b="1" dirty="0" smtClean="0">
                  <a:solidFill>
                    <a:srgbClr val="003F8B"/>
                  </a:solidFill>
                </a:rPr>
                <a:t>Norderney: </a:t>
              </a:r>
              <a:r>
                <a:rPr lang="de-DE" sz="1800" b="1" dirty="0" err="1" smtClean="0">
                  <a:solidFill>
                    <a:srgbClr val="003F8B"/>
                  </a:solidFill>
                </a:rPr>
                <a:t>TerraSAR</a:t>
              </a:r>
              <a:r>
                <a:rPr lang="de-DE" sz="1800" b="1" dirty="0" smtClean="0">
                  <a:solidFill>
                    <a:srgbClr val="003F8B"/>
                  </a:solidFill>
                </a:rPr>
                <a:t>-X, </a:t>
              </a:r>
              <a:r>
                <a:rPr lang="de-DE" sz="1800" b="1" dirty="0" smtClean="0">
                  <a:solidFill>
                    <a:srgbClr val="003F8B"/>
                  </a:solidFill>
                </a:rPr>
                <a:t>VV-pol., </a:t>
              </a:r>
              <a:r>
                <a:rPr lang="de-DE" sz="1800" b="1" dirty="0" smtClean="0">
                  <a:solidFill>
                    <a:srgbClr val="003F8B"/>
                  </a:solidFill>
                </a:rPr>
                <a:t>12 km </a:t>
              </a:r>
              <a:r>
                <a:rPr lang="de-DE" sz="1800" b="1" dirty="0">
                  <a:solidFill>
                    <a:srgbClr val="003F8B"/>
                  </a:solidFill>
                </a:rPr>
                <a:t>× </a:t>
              </a:r>
              <a:r>
                <a:rPr lang="de-DE" sz="1800" b="1" dirty="0" smtClean="0">
                  <a:solidFill>
                    <a:srgbClr val="003F8B"/>
                  </a:solidFill>
                </a:rPr>
                <a:t>12k m</a:t>
              </a:r>
              <a:r>
                <a:rPr lang="de-DE" sz="1800" b="1" dirty="0" smtClean="0">
                  <a:solidFill>
                    <a:srgbClr val="003F8B"/>
                  </a:solidFill>
                </a:rPr>
                <a:t>, </a:t>
              </a:r>
              <a:r>
                <a:rPr lang="de-DE" sz="1800" b="1" dirty="0" err="1" smtClean="0">
                  <a:solidFill>
                    <a:srgbClr val="003F8B"/>
                  </a:solidFill>
                </a:rPr>
                <a:t>acquired</a:t>
              </a:r>
              <a:r>
                <a:rPr lang="de-DE" sz="1800" b="1" dirty="0" smtClean="0">
                  <a:solidFill>
                    <a:srgbClr val="003F8B"/>
                  </a:solidFill>
                </a:rPr>
                <a:t> </a:t>
              </a:r>
              <a:r>
                <a:rPr lang="de-DE" sz="1800" b="1" dirty="0" smtClean="0">
                  <a:solidFill>
                    <a:srgbClr val="003F8B"/>
                  </a:solidFill>
                </a:rPr>
                <a:t>17.08.2012, </a:t>
              </a:r>
              <a:r>
                <a:rPr lang="de-DE" sz="1800" b="1" dirty="0" smtClean="0">
                  <a:solidFill>
                    <a:srgbClr val="003F8B"/>
                  </a:solidFill>
                </a:rPr>
                <a:t>05:59 UTC </a:t>
              </a:r>
              <a:r>
                <a:rPr lang="de-DE" sz="1800" b="1" dirty="0" smtClean="0">
                  <a:solidFill>
                    <a:srgbClr val="003F8B"/>
                  </a:solidFill>
                </a:rPr>
                <a:t>(</a:t>
              </a:r>
              <a:r>
                <a:rPr lang="de-DE" sz="1800" b="1" dirty="0" err="1" smtClean="0">
                  <a:solidFill>
                    <a:srgbClr val="003F8B"/>
                  </a:solidFill>
                </a:rPr>
                <a:t>low</a:t>
              </a:r>
              <a:r>
                <a:rPr lang="de-DE" sz="1800" b="1" dirty="0" smtClean="0">
                  <a:solidFill>
                    <a:srgbClr val="003F8B"/>
                  </a:solidFill>
                </a:rPr>
                <a:t> </a:t>
              </a:r>
              <a:r>
                <a:rPr lang="de-DE" sz="1800" b="1" dirty="0" err="1" smtClean="0">
                  <a:solidFill>
                    <a:srgbClr val="003F8B"/>
                  </a:solidFill>
                </a:rPr>
                <a:t>tide</a:t>
              </a:r>
              <a:r>
                <a:rPr lang="de-DE" sz="1800" b="1" dirty="0" smtClean="0">
                  <a:solidFill>
                    <a:srgbClr val="003F8B"/>
                  </a:solidFill>
                </a:rPr>
                <a:t> </a:t>
              </a:r>
              <a:r>
                <a:rPr lang="de-DE" sz="1800" b="1" dirty="0" smtClean="0">
                  <a:solidFill>
                    <a:srgbClr val="003F8B"/>
                  </a:solidFill>
                </a:rPr>
                <a:t>04:17 UTC)</a:t>
              </a:r>
              <a:endParaRPr lang="de-DE" sz="1800" b="1" dirty="0">
                <a:solidFill>
                  <a:srgbClr val="003F8B"/>
                </a:solidFill>
              </a:endParaRPr>
            </a:p>
          </p:txBody>
        </p:sp>
      </p:grpSp>
      <p:cxnSp>
        <p:nvCxnSpPr>
          <p:cNvPr id="62" name="Curved Connector 61"/>
          <p:cNvCxnSpPr/>
          <p:nvPr/>
        </p:nvCxnSpPr>
        <p:spPr bwMode="auto">
          <a:xfrm flipV="1">
            <a:off x="23978715" y="17497725"/>
            <a:ext cx="1284760" cy="1044474"/>
          </a:xfrm>
          <a:prstGeom prst="curvedConnector3">
            <a:avLst>
              <a:gd name="adj1" fmla="val 50000"/>
            </a:avLst>
          </a:prstGeom>
          <a:solidFill>
            <a:srgbClr val="66CCFF">
              <a:alpha val="50000"/>
            </a:srgbClr>
          </a:solidFill>
          <a:ln w="76200" cap="flat" cmpd="sng" algn="ctr">
            <a:solidFill>
              <a:schemeClr val="accent5">
                <a:lumMod val="75000"/>
              </a:schemeClr>
            </a:solidFill>
            <a:prstDash val="solid"/>
            <a:round/>
            <a:headEnd type="none"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8" name="Curved Connector 16397"/>
          <p:cNvCxnSpPr/>
          <p:nvPr/>
        </p:nvCxnSpPr>
        <p:spPr bwMode="auto">
          <a:xfrm flipV="1">
            <a:off x="24256899" y="14476892"/>
            <a:ext cx="1006576" cy="440927"/>
          </a:xfrm>
          <a:prstGeom prst="curvedConnector3">
            <a:avLst>
              <a:gd name="adj1" fmla="val 50000"/>
            </a:avLst>
          </a:prstGeom>
          <a:solidFill>
            <a:srgbClr val="66CCFF">
              <a:alpha val="50000"/>
            </a:srgbClr>
          </a:solidFill>
          <a:ln w="76200" cap="flat" cmpd="sng" algn="ctr">
            <a:solidFill>
              <a:schemeClr val="accent5">
                <a:lumMod val="75000"/>
              </a:schemeClr>
            </a:solidFill>
            <a:prstDash val="solid"/>
            <a:round/>
            <a:headEnd type="none"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Textfeld 9"/>
          <p:cNvSpPr txBox="1"/>
          <p:nvPr/>
        </p:nvSpPr>
        <p:spPr>
          <a:xfrm>
            <a:off x="21866997" y="18849038"/>
            <a:ext cx="3191838" cy="2031325"/>
          </a:xfrm>
          <a:prstGeom prst="rect">
            <a:avLst/>
          </a:prstGeom>
          <a:noFill/>
        </p:spPr>
        <p:txBody>
          <a:bodyPr wrap="square" rtlCol="0">
            <a:spAutoFit/>
          </a:bodyPr>
          <a:lstStyle/>
          <a:p>
            <a:pPr algn="just"/>
            <a:r>
              <a:rPr lang="de-DE" sz="1800" b="1" dirty="0" smtClean="0">
                <a:solidFill>
                  <a:srgbClr val="003F8B"/>
                </a:solidFill>
              </a:rPr>
              <a:t>Details (</a:t>
            </a:r>
            <a:r>
              <a:rPr lang="de-DE" sz="1800" b="1" dirty="0">
                <a:solidFill>
                  <a:srgbClr val="003F8B"/>
                </a:solidFill>
              </a:rPr>
              <a:t>1.5km × </a:t>
            </a:r>
            <a:r>
              <a:rPr lang="de-DE" sz="1800" b="1" dirty="0" smtClean="0">
                <a:solidFill>
                  <a:srgbClr val="003F8B"/>
                </a:solidFill>
              </a:rPr>
              <a:t>2km). </a:t>
            </a:r>
            <a:r>
              <a:rPr lang="de-DE" sz="1800" b="1" dirty="0">
                <a:solidFill>
                  <a:srgbClr val="003F8B"/>
                </a:solidFill>
              </a:rPr>
              <a:t>Blue </a:t>
            </a:r>
            <a:r>
              <a:rPr lang="de-DE" sz="1800" b="1" dirty="0" err="1">
                <a:solidFill>
                  <a:srgbClr val="003F8B"/>
                </a:solidFill>
              </a:rPr>
              <a:t>contours</a:t>
            </a:r>
            <a:r>
              <a:rPr lang="de-DE" sz="1800" b="1" dirty="0">
                <a:solidFill>
                  <a:srgbClr val="003F8B"/>
                </a:solidFill>
              </a:rPr>
              <a:t>: </a:t>
            </a:r>
            <a:r>
              <a:rPr lang="de-DE" sz="1800" b="1" dirty="0" err="1">
                <a:solidFill>
                  <a:srgbClr val="003F8B"/>
                </a:solidFill>
              </a:rPr>
              <a:t>profile</a:t>
            </a:r>
            <a:r>
              <a:rPr lang="de-DE" sz="1800" b="1" dirty="0">
                <a:solidFill>
                  <a:srgbClr val="003F8B"/>
                </a:solidFill>
              </a:rPr>
              <a:t> </a:t>
            </a:r>
            <a:r>
              <a:rPr lang="de-DE" sz="1800" b="1" dirty="0" err="1">
                <a:solidFill>
                  <a:srgbClr val="003F8B"/>
                </a:solidFill>
              </a:rPr>
              <a:t>of</a:t>
            </a:r>
            <a:r>
              <a:rPr lang="de-DE" sz="1800" b="1" dirty="0">
                <a:solidFill>
                  <a:srgbClr val="003F8B"/>
                </a:solidFill>
              </a:rPr>
              <a:t> </a:t>
            </a:r>
            <a:r>
              <a:rPr lang="de-DE" sz="1800" b="1" dirty="0" err="1">
                <a:solidFill>
                  <a:srgbClr val="003F8B"/>
                </a:solidFill>
              </a:rPr>
              <a:t>bivalve</a:t>
            </a:r>
            <a:r>
              <a:rPr lang="de-DE" sz="1800" b="1" dirty="0">
                <a:solidFill>
                  <a:srgbClr val="003F8B"/>
                </a:solidFill>
              </a:rPr>
              <a:t> </a:t>
            </a:r>
            <a:r>
              <a:rPr lang="de-DE" sz="1800" b="1" dirty="0" err="1">
                <a:solidFill>
                  <a:srgbClr val="003F8B"/>
                </a:solidFill>
              </a:rPr>
              <a:t>beds</a:t>
            </a:r>
            <a:r>
              <a:rPr lang="de-DE" sz="1800" b="1" dirty="0">
                <a:solidFill>
                  <a:srgbClr val="003F8B"/>
                </a:solidFill>
              </a:rPr>
              <a:t>, </a:t>
            </a:r>
            <a:r>
              <a:rPr lang="de-DE" sz="1800" b="1" dirty="0" err="1">
                <a:solidFill>
                  <a:srgbClr val="003F8B"/>
                </a:solidFill>
              </a:rPr>
              <a:t>field</a:t>
            </a:r>
            <a:r>
              <a:rPr lang="de-DE" sz="1800" b="1" dirty="0">
                <a:solidFill>
                  <a:srgbClr val="003F8B"/>
                </a:solidFill>
              </a:rPr>
              <a:t> </a:t>
            </a:r>
            <a:r>
              <a:rPr lang="de-DE" sz="1800" b="1" dirty="0" err="1" smtClean="0">
                <a:solidFill>
                  <a:srgbClr val="003F8B"/>
                </a:solidFill>
              </a:rPr>
              <a:t>campaign</a:t>
            </a:r>
            <a:r>
              <a:rPr lang="de-DE" sz="1800" b="1" dirty="0" smtClean="0">
                <a:solidFill>
                  <a:srgbClr val="003F8B"/>
                </a:solidFill>
              </a:rPr>
              <a:t> </a:t>
            </a:r>
            <a:r>
              <a:rPr lang="de-DE" sz="1800" b="1" dirty="0" err="1">
                <a:solidFill>
                  <a:srgbClr val="003F8B"/>
                </a:solidFill>
              </a:rPr>
              <a:t>of</a:t>
            </a:r>
            <a:r>
              <a:rPr lang="de-DE" sz="1800" b="1" dirty="0">
                <a:solidFill>
                  <a:srgbClr val="003F8B"/>
                </a:solidFill>
              </a:rPr>
              <a:t> </a:t>
            </a:r>
            <a:r>
              <a:rPr lang="de-DE" sz="1800" b="1" dirty="0" smtClean="0">
                <a:solidFill>
                  <a:srgbClr val="003F8B"/>
                </a:solidFill>
              </a:rPr>
              <a:t>2012; </a:t>
            </a:r>
            <a:r>
              <a:rPr lang="de-DE" sz="1800" b="1" dirty="0" err="1" smtClean="0">
                <a:solidFill>
                  <a:srgbClr val="003F8B"/>
                </a:solidFill>
              </a:rPr>
              <a:t>red</a:t>
            </a:r>
            <a:r>
              <a:rPr lang="de-DE" sz="1800" b="1" dirty="0" smtClean="0">
                <a:solidFill>
                  <a:srgbClr val="003F8B"/>
                </a:solidFill>
              </a:rPr>
              <a:t> </a:t>
            </a:r>
            <a:r>
              <a:rPr lang="de-DE" sz="1800" b="1" dirty="0" err="1" smtClean="0">
                <a:solidFill>
                  <a:srgbClr val="003F8B"/>
                </a:solidFill>
              </a:rPr>
              <a:t>dashed</a:t>
            </a:r>
            <a:r>
              <a:rPr lang="de-DE" sz="1800" b="1" dirty="0" smtClean="0">
                <a:solidFill>
                  <a:srgbClr val="003F8B"/>
                </a:solidFill>
              </a:rPr>
              <a:t> </a:t>
            </a:r>
            <a:r>
              <a:rPr lang="de-DE" sz="1800" b="1" dirty="0" err="1" smtClean="0">
                <a:solidFill>
                  <a:srgbClr val="003F8B"/>
                </a:solidFill>
              </a:rPr>
              <a:t>contours</a:t>
            </a:r>
            <a:r>
              <a:rPr lang="de-DE" sz="1800" b="1" dirty="0" smtClean="0">
                <a:solidFill>
                  <a:srgbClr val="003F8B"/>
                </a:solidFill>
              </a:rPr>
              <a:t>: </a:t>
            </a:r>
            <a:r>
              <a:rPr lang="de-DE" sz="1800" b="1" dirty="0" err="1" smtClean="0">
                <a:solidFill>
                  <a:srgbClr val="003F8B"/>
                </a:solidFill>
              </a:rPr>
              <a:t>profile</a:t>
            </a:r>
            <a:r>
              <a:rPr lang="de-DE" sz="1800" b="1" dirty="0" smtClean="0">
                <a:solidFill>
                  <a:srgbClr val="003F8B"/>
                </a:solidFill>
              </a:rPr>
              <a:t> </a:t>
            </a:r>
            <a:r>
              <a:rPr lang="de-DE" sz="1800" b="1" dirty="0" err="1" smtClean="0">
                <a:solidFill>
                  <a:srgbClr val="003F8B"/>
                </a:solidFill>
              </a:rPr>
              <a:t>of</a:t>
            </a:r>
            <a:r>
              <a:rPr lang="de-DE" sz="1800" b="1" dirty="0" smtClean="0">
                <a:solidFill>
                  <a:srgbClr val="003F8B"/>
                </a:solidFill>
              </a:rPr>
              <a:t> </a:t>
            </a:r>
            <a:r>
              <a:rPr lang="de-DE" sz="1800" b="1" dirty="0" err="1" smtClean="0">
                <a:solidFill>
                  <a:srgbClr val="003F8B"/>
                </a:solidFill>
              </a:rPr>
              <a:t>bivalve</a:t>
            </a:r>
            <a:r>
              <a:rPr lang="de-DE" sz="1800" b="1" dirty="0" smtClean="0">
                <a:solidFill>
                  <a:srgbClr val="003F8B"/>
                </a:solidFill>
              </a:rPr>
              <a:t> </a:t>
            </a:r>
            <a:r>
              <a:rPr lang="de-DE" sz="1800" b="1" dirty="0" err="1" smtClean="0">
                <a:solidFill>
                  <a:srgbClr val="003F8B"/>
                </a:solidFill>
              </a:rPr>
              <a:t>beds</a:t>
            </a:r>
            <a:r>
              <a:rPr lang="de-DE" sz="1800" b="1" dirty="0" smtClean="0">
                <a:solidFill>
                  <a:srgbClr val="003F8B"/>
                </a:solidFill>
              </a:rPr>
              <a:t> </a:t>
            </a:r>
            <a:r>
              <a:rPr lang="de-DE" sz="1800" b="1" dirty="0" err="1" smtClean="0">
                <a:solidFill>
                  <a:srgbClr val="003F8B"/>
                </a:solidFill>
              </a:rPr>
              <a:t>based</a:t>
            </a:r>
            <a:r>
              <a:rPr lang="de-DE" sz="1800" b="1" dirty="0" smtClean="0">
                <a:solidFill>
                  <a:srgbClr val="003F8B"/>
                </a:solidFill>
              </a:rPr>
              <a:t> on TSX </a:t>
            </a:r>
            <a:r>
              <a:rPr lang="de-DE" sz="1800" b="1" dirty="0" err="1" smtClean="0">
                <a:solidFill>
                  <a:srgbClr val="003F8B"/>
                </a:solidFill>
              </a:rPr>
              <a:t>imagery</a:t>
            </a:r>
            <a:r>
              <a:rPr lang="de-DE" sz="1800" b="1" dirty="0" smtClean="0">
                <a:solidFill>
                  <a:srgbClr val="003F8B"/>
                </a:solidFill>
              </a:rPr>
              <a:t> </a:t>
            </a:r>
            <a:r>
              <a:rPr lang="de-DE" sz="1800" b="1" dirty="0" err="1" smtClean="0">
                <a:solidFill>
                  <a:srgbClr val="003F8B"/>
                </a:solidFill>
              </a:rPr>
              <a:t>of</a:t>
            </a:r>
            <a:r>
              <a:rPr lang="de-DE" sz="1800" b="1" dirty="0" smtClean="0">
                <a:solidFill>
                  <a:srgbClr val="003F8B"/>
                </a:solidFill>
              </a:rPr>
              <a:t> 2013.</a:t>
            </a:r>
            <a:endParaRPr lang="de-DE" sz="1800" b="1" dirty="0">
              <a:solidFill>
                <a:srgbClr val="003F8B"/>
              </a:solidFill>
            </a:endParaRPr>
          </a:p>
        </p:txBody>
      </p:sp>
      <p:sp>
        <p:nvSpPr>
          <p:cNvPr id="79" name="Textfeld 38"/>
          <p:cNvSpPr txBox="1"/>
          <p:nvPr/>
        </p:nvSpPr>
        <p:spPr>
          <a:xfrm>
            <a:off x="25224481" y="18854038"/>
            <a:ext cx="4486275" cy="1200329"/>
          </a:xfrm>
          <a:prstGeom prst="rect">
            <a:avLst/>
          </a:prstGeom>
          <a:noFill/>
        </p:spPr>
        <p:txBody>
          <a:bodyPr wrap="square" rtlCol="0">
            <a:spAutoFit/>
          </a:bodyPr>
          <a:lstStyle/>
          <a:p>
            <a:pPr algn="just"/>
            <a:r>
              <a:rPr lang="en-US" sz="1800" b="1" dirty="0" smtClean="0">
                <a:solidFill>
                  <a:srgbClr val="003F8B"/>
                </a:solidFill>
              </a:rPr>
              <a:t>Photographs </a:t>
            </a:r>
            <a:r>
              <a:rPr lang="en-US" sz="1800" b="1" dirty="0">
                <a:solidFill>
                  <a:srgbClr val="003F8B"/>
                </a:solidFill>
              </a:rPr>
              <a:t>of extended </a:t>
            </a:r>
            <a:r>
              <a:rPr lang="en-US" sz="1800" b="1" dirty="0" smtClean="0">
                <a:solidFill>
                  <a:srgbClr val="003F8B"/>
                </a:solidFill>
              </a:rPr>
              <a:t>bivalve beds </a:t>
            </a:r>
            <a:r>
              <a:rPr lang="en-US" sz="1800" b="1" dirty="0">
                <a:solidFill>
                  <a:srgbClr val="003F8B"/>
                </a:solidFill>
              </a:rPr>
              <a:t>in the test area “</a:t>
            </a:r>
            <a:r>
              <a:rPr lang="en-US" sz="1800" b="1" dirty="0" err="1">
                <a:solidFill>
                  <a:srgbClr val="003F8B"/>
                </a:solidFill>
              </a:rPr>
              <a:t>Jadebusen</a:t>
            </a:r>
            <a:r>
              <a:rPr lang="en-US" sz="1800" b="1" dirty="0">
                <a:solidFill>
                  <a:srgbClr val="003F8B"/>
                </a:solidFill>
              </a:rPr>
              <a:t>” (S. </a:t>
            </a:r>
            <a:r>
              <a:rPr lang="en-US" sz="1800" b="1" dirty="0" err="1">
                <a:solidFill>
                  <a:srgbClr val="003F8B"/>
                </a:solidFill>
              </a:rPr>
              <a:t>Melchionna</a:t>
            </a:r>
            <a:r>
              <a:rPr lang="en-US" sz="1800" b="1" dirty="0" smtClean="0">
                <a:solidFill>
                  <a:srgbClr val="003F8B"/>
                </a:solidFill>
              </a:rPr>
              <a:t>). Upper panel: oysters; lower panel: clams and mussels.</a:t>
            </a:r>
            <a:endParaRPr lang="en-US" sz="1800" b="1" dirty="0">
              <a:solidFill>
                <a:srgbClr val="003F8B"/>
              </a:solidFill>
            </a:endParaRPr>
          </a:p>
        </p:txBody>
      </p:sp>
      <p:pic>
        <p:nvPicPr>
          <p:cNvPr id="16403" name="Picture 6" descr="S:\Projekte\DeMarine2\ROI_shells\Amrum\TIFF\TSX_20120817_055052_amrum_HH_geo_L7_cal_ROI#3.tif"/>
          <p:cNvPicPr preferRelativeResize="0">
            <a:picLocks noChangeAspect="1" noChangeArrowheads="1"/>
          </p:cNvPicPr>
          <p:nvPr/>
        </p:nvPicPr>
        <p:blipFill rotWithShape="1">
          <a:blip r:embed="rId22">
            <a:extLst>
              <a:ext uri="{28A0092B-C50C-407E-A947-70E740481C1C}">
                <a14:useLocalDpi xmlns:a14="http://schemas.microsoft.com/office/drawing/2010/main" val="0"/>
              </a:ext>
            </a:extLst>
          </a:blip>
          <a:srcRect l="24102" t="23922" r="19923" b="8693"/>
          <a:stretch/>
        </p:blipFill>
        <p:spPr bwMode="auto">
          <a:xfrm>
            <a:off x="22375859" y="9128737"/>
            <a:ext cx="3561557" cy="3273425"/>
          </a:xfrm>
          <a:prstGeom prst="rect">
            <a:avLst/>
          </a:prstGeom>
          <a:noFill/>
          <a:extLst>
            <a:ext uri="{909E8E84-426E-40DD-AFC4-6F175D3DCCD1}">
              <a14:hiddenFill xmlns:a14="http://schemas.microsoft.com/office/drawing/2010/main">
                <a:solidFill>
                  <a:srgbClr val="FFFFFF"/>
                </a:solidFill>
              </a14:hiddenFill>
            </a:ext>
          </a:extLst>
        </p:spPr>
      </p:pic>
      <p:sp>
        <p:nvSpPr>
          <p:cNvPr id="81" name="Textfeld 9"/>
          <p:cNvSpPr txBox="1"/>
          <p:nvPr/>
        </p:nvSpPr>
        <p:spPr>
          <a:xfrm>
            <a:off x="26013989" y="11293198"/>
            <a:ext cx="3541094" cy="923330"/>
          </a:xfrm>
          <a:prstGeom prst="rect">
            <a:avLst/>
          </a:prstGeom>
          <a:noFill/>
        </p:spPr>
        <p:txBody>
          <a:bodyPr wrap="square" rtlCol="0">
            <a:spAutoFit/>
          </a:bodyPr>
          <a:lstStyle/>
          <a:p>
            <a:pPr algn="just"/>
            <a:r>
              <a:rPr lang="de-DE" sz="1800" b="1" dirty="0" smtClean="0">
                <a:solidFill>
                  <a:srgbClr val="003F8B"/>
                </a:solidFill>
              </a:rPr>
              <a:t>Detail (</a:t>
            </a:r>
            <a:r>
              <a:rPr lang="de-DE" sz="1800" b="1" dirty="0">
                <a:solidFill>
                  <a:srgbClr val="003F8B"/>
                </a:solidFill>
              </a:rPr>
              <a:t>2km × </a:t>
            </a:r>
            <a:r>
              <a:rPr lang="de-DE" sz="1800" b="1" dirty="0" smtClean="0">
                <a:solidFill>
                  <a:srgbClr val="003F8B"/>
                </a:solidFill>
              </a:rPr>
              <a:t>2km</a:t>
            </a:r>
            <a:r>
              <a:rPr lang="de-DE" sz="1800" b="1" dirty="0" smtClean="0">
                <a:solidFill>
                  <a:srgbClr val="003F8B"/>
                </a:solidFill>
              </a:rPr>
              <a:t>). Blue </a:t>
            </a:r>
            <a:r>
              <a:rPr lang="de-DE" sz="1800" b="1" dirty="0" err="1" smtClean="0">
                <a:solidFill>
                  <a:srgbClr val="003F8B"/>
                </a:solidFill>
              </a:rPr>
              <a:t>contours</a:t>
            </a:r>
            <a:r>
              <a:rPr lang="de-DE" sz="1800" b="1" dirty="0" smtClean="0">
                <a:solidFill>
                  <a:srgbClr val="003F8B"/>
                </a:solidFill>
              </a:rPr>
              <a:t>: </a:t>
            </a:r>
            <a:r>
              <a:rPr lang="de-DE" sz="1800" b="1" dirty="0" err="1" smtClean="0">
                <a:solidFill>
                  <a:srgbClr val="003F8B"/>
                </a:solidFill>
              </a:rPr>
              <a:t>profile</a:t>
            </a:r>
            <a:r>
              <a:rPr lang="de-DE" sz="1800" b="1" dirty="0" smtClean="0">
                <a:solidFill>
                  <a:srgbClr val="003F8B"/>
                </a:solidFill>
              </a:rPr>
              <a:t> </a:t>
            </a:r>
            <a:r>
              <a:rPr lang="de-DE" sz="1800" b="1" dirty="0" err="1" smtClean="0">
                <a:solidFill>
                  <a:srgbClr val="003F8B"/>
                </a:solidFill>
              </a:rPr>
              <a:t>of</a:t>
            </a:r>
            <a:r>
              <a:rPr lang="de-DE" sz="1800" b="1" dirty="0" smtClean="0">
                <a:solidFill>
                  <a:srgbClr val="003F8B"/>
                </a:solidFill>
              </a:rPr>
              <a:t> </a:t>
            </a:r>
            <a:r>
              <a:rPr lang="de-DE" sz="1800" b="1" dirty="0" err="1" smtClean="0">
                <a:solidFill>
                  <a:srgbClr val="003F8B"/>
                </a:solidFill>
              </a:rPr>
              <a:t>bivalve</a:t>
            </a:r>
            <a:r>
              <a:rPr lang="de-DE" sz="1800" b="1" dirty="0" smtClean="0">
                <a:solidFill>
                  <a:srgbClr val="003F8B"/>
                </a:solidFill>
              </a:rPr>
              <a:t> </a:t>
            </a:r>
            <a:r>
              <a:rPr lang="de-DE" sz="1800" b="1" dirty="0" err="1" smtClean="0">
                <a:solidFill>
                  <a:srgbClr val="003F8B"/>
                </a:solidFill>
              </a:rPr>
              <a:t>beds</a:t>
            </a:r>
            <a:r>
              <a:rPr lang="de-DE" sz="1800" b="1" dirty="0" smtClean="0">
                <a:solidFill>
                  <a:srgbClr val="003F8B"/>
                </a:solidFill>
              </a:rPr>
              <a:t>, </a:t>
            </a:r>
            <a:r>
              <a:rPr lang="de-DE" sz="1800" b="1" dirty="0" err="1" smtClean="0">
                <a:solidFill>
                  <a:srgbClr val="003F8B"/>
                </a:solidFill>
              </a:rPr>
              <a:t>field</a:t>
            </a:r>
            <a:r>
              <a:rPr lang="de-DE" sz="1800" b="1" dirty="0" smtClean="0">
                <a:solidFill>
                  <a:srgbClr val="003F8B"/>
                </a:solidFill>
              </a:rPr>
              <a:t> </a:t>
            </a:r>
            <a:r>
              <a:rPr lang="de-DE" sz="1800" b="1" dirty="0" err="1" smtClean="0">
                <a:solidFill>
                  <a:srgbClr val="003F8B"/>
                </a:solidFill>
              </a:rPr>
              <a:t>campaign</a:t>
            </a:r>
            <a:r>
              <a:rPr lang="de-DE" sz="1800" b="1" dirty="0" smtClean="0">
                <a:solidFill>
                  <a:srgbClr val="003F8B"/>
                </a:solidFill>
              </a:rPr>
              <a:t> </a:t>
            </a:r>
            <a:r>
              <a:rPr lang="de-DE" sz="1800" b="1" dirty="0" err="1" smtClean="0">
                <a:solidFill>
                  <a:srgbClr val="003F8B"/>
                </a:solidFill>
              </a:rPr>
              <a:t>of</a:t>
            </a:r>
            <a:r>
              <a:rPr lang="de-DE" sz="1800" b="1" dirty="0" smtClean="0">
                <a:solidFill>
                  <a:srgbClr val="003F8B"/>
                </a:solidFill>
              </a:rPr>
              <a:t> 2012.</a:t>
            </a:r>
            <a:endParaRPr lang="de-DE" sz="1800" b="1" dirty="0">
              <a:solidFill>
                <a:srgbClr val="003F8B"/>
              </a:solidFill>
            </a:endParaRPr>
          </a:p>
        </p:txBody>
      </p:sp>
      <p:cxnSp>
        <p:nvCxnSpPr>
          <p:cNvPr id="16405" name="Straight Arrow Connector 16404"/>
          <p:cNvCxnSpPr>
            <a:stCxn id="16406" idx="3"/>
          </p:cNvCxnSpPr>
          <p:nvPr/>
        </p:nvCxnSpPr>
        <p:spPr bwMode="auto">
          <a:xfrm flipV="1">
            <a:off x="19404296" y="10765449"/>
            <a:ext cx="3004478" cy="724554"/>
          </a:xfrm>
          <a:prstGeom prst="straightConnector1">
            <a:avLst/>
          </a:prstGeom>
          <a:solidFill>
            <a:srgbClr val="66CCFF">
              <a:alpha val="50000"/>
            </a:srgbClr>
          </a:solidFill>
          <a:ln w="76200" cap="flat" cmpd="sng" algn="ctr">
            <a:solidFill>
              <a:schemeClr val="accent5">
                <a:lumMod val="75000"/>
              </a:schemeClr>
            </a:solidFill>
            <a:prstDash val="solid"/>
            <a:round/>
            <a:headEnd type="none"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406" name="Rectangle 16405"/>
          <p:cNvSpPr/>
          <p:nvPr/>
        </p:nvSpPr>
        <p:spPr bwMode="auto">
          <a:xfrm>
            <a:off x="18833417" y="11197383"/>
            <a:ext cx="570879" cy="585240"/>
          </a:xfrm>
          <a:prstGeom prst="rect">
            <a:avLst/>
          </a:prstGeom>
          <a:noFill/>
          <a:ln w="76200" cap="flat" cmpd="sng" algn="ctr">
            <a:solidFill>
              <a:schemeClr val="accent5">
                <a:lumMod val="75000"/>
              </a:schemeClr>
            </a:solidFill>
            <a:prstDash val="solid"/>
            <a:round/>
            <a:headEnd type="none" w="med" len="med"/>
            <a:tailEnd type="none" w="med" len="med"/>
          </a:ln>
          <a:effectLst/>
          <a:extLst/>
        </p:spPr>
        <p:txBody>
          <a:bodyPr vert="horz" wrap="square" lIns="360000" tIns="180000" rIns="360000" bIns="180000" numCol="1" rtlCol="0" anchor="t" anchorCtr="0" compatLnSpc="1">
            <a:prstTxWarp prst="textNoShape">
              <a:avLst/>
            </a:prstTxWarp>
          </a:bodyPr>
          <a:lstStyle/>
          <a:p>
            <a:pPr marL="0" marR="0" indent="0" algn="l" defTabSz="863600" rtl="0" eaLnBrk="0" fontAlgn="base" latinLnBrk="0" hangingPunct="0">
              <a:lnSpc>
                <a:spcPct val="100000"/>
              </a:lnSpc>
              <a:spcBef>
                <a:spcPct val="50000"/>
              </a:spcBef>
              <a:spcAft>
                <a:spcPct val="0"/>
              </a:spcAft>
              <a:buClrTx/>
              <a:buSzTx/>
              <a:buFontTx/>
              <a:buNone/>
              <a:tabLst/>
            </a:pPr>
            <a:endParaRPr kumimoji="0" lang="en-US" sz="4500" b="0" i="0" u="none" strike="noStrike" cap="none" normalizeH="0" baseline="0" smtClean="0">
              <a:ln>
                <a:noFill/>
              </a:ln>
              <a:solidFill>
                <a:srgbClr val="CCFFFF"/>
              </a:solidFill>
              <a:effectLst/>
              <a:latin typeface="Arial" charset="0"/>
            </a:endParaRPr>
          </a:p>
        </p:txBody>
      </p:sp>
      <p:sp>
        <p:nvSpPr>
          <p:cNvPr id="86" name="Rectangle 85"/>
          <p:cNvSpPr/>
          <p:nvPr/>
        </p:nvSpPr>
        <p:spPr bwMode="auto">
          <a:xfrm>
            <a:off x="19948471" y="15514311"/>
            <a:ext cx="570879" cy="748811"/>
          </a:xfrm>
          <a:prstGeom prst="rect">
            <a:avLst/>
          </a:prstGeom>
          <a:noFill/>
          <a:ln w="76200" cap="flat" cmpd="sng" algn="ctr">
            <a:solidFill>
              <a:schemeClr val="accent5">
                <a:lumMod val="75000"/>
              </a:schemeClr>
            </a:solidFill>
            <a:prstDash val="solid"/>
            <a:round/>
            <a:headEnd type="none" w="med" len="med"/>
            <a:tailEnd type="none" w="med" len="med"/>
          </a:ln>
          <a:effectLst/>
          <a:extLst/>
        </p:spPr>
        <p:txBody>
          <a:bodyPr vert="horz" wrap="square" lIns="360000" tIns="180000" rIns="360000" bIns="180000" numCol="1" rtlCol="0" anchor="t" anchorCtr="0" compatLnSpc="1">
            <a:prstTxWarp prst="textNoShape">
              <a:avLst/>
            </a:prstTxWarp>
          </a:bodyPr>
          <a:lstStyle/>
          <a:p>
            <a:pPr marL="0" marR="0" indent="0" algn="l" defTabSz="863600" rtl="0" eaLnBrk="0" fontAlgn="base" latinLnBrk="0" hangingPunct="0">
              <a:lnSpc>
                <a:spcPct val="100000"/>
              </a:lnSpc>
              <a:spcBef>
                <a:spcPct val="50000"/>
              </a:spcBef>
              <a:spcAft>
                <a:spcPct val="0"/>
              </a:spcAft>
              <a:buClrTx/>
              <a:buSzTx/>
              <a:buFontTx/>
              <a:buNone/>
              <a:tabLst/>
            </a:pPr>
            <a:endParaRPr kumimoji="0" lang="en-US" sz="4500" b="0" i="0" u="none" strike="noStrike" cap="none" normalizeH="0" baseline="0" smtClean="0">
              <a:ln>
                <a:noFill/>
              </a:ln>
              <a:solidFill>
                <a:srgbClr val="CCFFFF"/>
              </a:solidFill>
              <a:effectLst/>
              <a:latin typeface="Arial" charset="0"/>
            </a:endParaRPr>
          </a:p>
        </p:txBody>
      </p:sp>
      <p:sp>
        <p:nvSpPr>
          <p:cNvPr id="87" name="Rectangle 86"/>
          <p:cNvSpPr/>
          <p:nvPr/>
        </p:nvSpPr>
        <p:spPr bwMode="auto">
          <a:xfrm>
            <a:off x="19970642" y="16562149"/>
            <a:ext cx="570879" cy="680797"/>
          </a:xfrm>
          <a:prstGeom prst="rect">
            <a:avLst/>
          </a:prstGeom>
          <a:noFill/>
          <a:ln w="76200" cap="flat" cmpd="sng" algn="ctr">
            <a:solidFill>
              <a:schemeClr val="accent5">
                <a:lumMod val="75000"/>
              </a:schemeClr>
            </a:solidFill>
            <a:prstDash val="solid"/>
            <a:round/>
            <a:headEnd type="none" w="med" len="med"/>
            <a:tailEnd type="none" w="med" len="med"/>
          </a:ln>
          <a:effectLst/>
          <a:extLst/>
        </p:spPr>
        <p:txBody>
          <a:bodyPr vert="horz" wrap="square" lIns="360000" tIns="180000" rIns="360000" bIns="180000" numCol="1" rtlCol="0" anchor="t" anchorCtr="0" compatLnSpc="1">
            <a:prstTxWarp prst="textNoShape">
              <a:avLst/>
            </a:prstTxWarp>
          </a:bodyPr>
          <a:lstStyle/>
          <a:p>
            <a:pPr marL="0" marR="0" indent="0" algn="l" defTabSz="863600" rtl="0" eaLnBrk="0" fontAlgn="base" latinLnBrk="0" hangingPunct="0">
              <a:lnSpc>
                <a:spcPct val="100000"/>
              </a:lnSpc>
              <a:spcBef>
                <a:spcPct val="50000"/>
              </a:spcBef>
              <a:spcAft>
                <a:spcPct val="0"/>
              </a:spcAft>
              <a:buClrTx/>
              <a:buSzTx/>
              <a:buFontTx/>
              <a:buNone/>
              <a:tabLst/>
            </a:pPr>
            <a:endParaRPr kumimoji="0" lang="en-US" sz="4500" b="0" i="0" u="none" strike="noStrike" cap="none" normalizeH="0" baseline="0" smtClean="0">
              <a:ln>
                <a:noFill/>
              </a:ln>
              <a:solidFill>
                <a:srgbClr val="CCFFFF"/>
              </a:solidFill>
              <a:effectLst/>
              <a:latin typeface="Arial" charset="0"/>
            </a:endParaRPr>
          </a:p>
        </p:txBody>
      </p:sp>
      <p:sp>
        <p:nvSpPr>
          <p:cNvPr id="88" name="Rectangle 87"/>
          <p:cNvSpPr/>
          <p:nvPr/>
        </p:nvSpPr>
        <p:spPr bwMode="auto">
          <a:xfrm>
            <a:off x="14443974" y="17875342"/>
            <a:ext cx="418479" cy="585240"/>
          </a:xfrm>
          <a:prstGeom prst="rect">
            <a:avLst/>
          </a:prstGeom>
          <a:noFill/>
          <a:ln w="76200" cap="flat" cmpd="sng" algn="ctr">
            <a:solidFill>
              <a:schemeClr val="accent5">
                <a:lumMod val="75000"/>
              </a:schemeClr>
            </a:solidFill>
            <a:prstDash val="solid"/>
            <a:round/>
            <a:headEnd type="none" w="med" len="med"/>
            <a:tailEnd type="none" w="med" len="med"/>
          </a:ln>
          <a:effectLst/>
          <a:extLst/>
        </p:spPr>
        <p:txBody>
          <a:bodyPr vert="horz" wrap="square" lIns="360000" tIns="180000" rIns="360000" bIns="180000" numCol="1" rtlCol="0" anchor="t" anchorCtr="0" compatLnSpc="1">
            <a:prstTxWarp prst="textNoShape">
              <a:avLst/>
            </a:prstTxWarp>
          </a:bodyPr>
          <a:lstStyle/>
          <a:p>
            <a:pPr marL="0" marR="0" indent="0" algn="l" defTabSz="863600" rtl="0" eaLnBrk="0" fontAlgn="base" latinLnBrk="0" hangingPunct="0">
              <a:lnSpc>
                <a:spcPct val="100000"/>
              </a:lnSpc>
              <a:spcBef>
                <a:spcPct val="50000"/>
              </a:spcBef>
              <a:spcAft>
                <a:spcPct val="0"/>
              </a:spcAft>
              <a:buClrTx/>
              <a:buSzTx/>
              <a:buFontTx/>
              <a:buNone/>
              <a:tabLst/>
            </a:pPr>
            <a:endParaRPr kumimoji="0" lang="en-US" sz="4500" b="0" i="0" u="none" strike="noStrike" cap="none" normalizeH="0" baseline="0" smtClean="0">
              <a:ln>
                <a:noFill/>
              </a:ln>
              <a:solidFill>
                <a:srgbClr val="CCFFFF"/>
              </a:solidFill>
              <a:effectLst/>
              <a:latin typeface="Arial" charset="0"/>
            </a:endParaRPr>
          </a:p>
        </p:txBody>
      </p:sp>
      <p:cxnSp>
        <p:nvCxnSpPr>
          <p:cNvPr id="89" name="Straight Arrow Connector 88"/>
          <p:cNvCxnSpPr>
            <a:stCxn id="86" idx="3"/>
            <a:endCxn id="1030" idx="1"/>
          </p:cNvCxnSpPr>
          <p:nvPr/>
        </p:nvCxnSpPr>
        <p:spPr bwMode="auto">
          <a:xfrm flipV="1">
            <a:off x="20519350" y="14340536"/>
            <a:ext cx="1868381" cy="1548181"/>
          </a:xfrm>
          <a:prstGeom prst="straightConnector1">
            <a:avLst/>
          </a:prstGeom>
          <a:solidFill>
            <a:srgbClr val="66CCFF">
              <a:alpha val="50000"/>
            </a:srgbClr>
          </a:solidFill>
          <a:ln w="76200" cap="flat" cmpd="sng" algn="ctr">
            <a:solidFill>
              <a:schemeClr val="accent5">
                <a:lumMod val="75000"/>
              </a:schemeClr>
            </a:solidFill>
            <a:prstDash val="solid"/>
            <a:round/>
            <a:headEnd type="none"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Arrow Connector 91"/>
          <p:cNvCxnSpPr>
            <a:stCxn id="87" idx="3"/>
          </p:cNvCxnSpPr>
          <p:nvPr/>
        </p:nvCxnSpPr>
        <p:spPr bwMode="auto">
          <a:xfrm>
            <a:off x="20541521" y="16902548"/>
            <a:ext cx="1872438" cy="949060"/>
          </a:xfrm>
          <a:prstGeom prst="straightConnector1">
            <a:avLst/>
          </a:prstGeom>
          <a:solidFill>
            <a:srgbClr val="66CCFF">
              <a:alpha val="50000"/>
            </a:srgbClr>
          </a:solidFill>
          <a:ln w="76200" cap="flat" cmpd="sng" algn="ctr">
            <a:solidFill>
              <a:schemeClr val="accent5">
                <a:lumMod val="75000"/>
              </a:schemeClr>
            </a:solidFill>
            <a:prstDash val="solid"/>
            <a:round/>
            <a:headEnd type="none"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6" name="Picture 8" descr="S:\Projekte\DeMarine2\ROI_shells\Norderney\_norderney_geo_L7_cal_CUT.tif"/>
          <p:cNvPicPr preferRelativeResize="0">
            <a:picLocks noChangeAspect="1" noChangeArrowheads="1"/>
          </p:cNvPicPr>
          <p:nvPr/>
        </p:nvPicPr>
        <p:blipFill rotWithShape="1">
          <a:blip r:embed="rId23" cstate="print">
            <a:extLst>
              <a:ext uri="{28A0092B-C50C-407E-A947-70E740481C1C}">
                <a14:useLocalDpi xmlns:a14="http://schemas.microsoft.com/office/drawing/2010/main" val="0"/>
              </a:ext>
            </a:extLst>
          </a:blip>
          <a:srcRect l="21706" t="8468" r="11976" b="7255"/>
          <a:stretch/>
        </p:blipFill>
        <p:spPr bwMode="auto">
          <a:xfrm>
            <a:off x="9886330" y="16020680"/>
            <a:ext cx="3122099" cy="3029149"/>
          </a:xfrm>
          <a:prstGeom prst="rect">
            <a:avLst/>
          </a:prstGeom>
          <a:noFill/>
          <a:extLst>
            <a:ext uri="{909E8E84-426E-40DD-AFC4-6F175D3DCCD1}">
              <a14:hiddenFill xmlns:a14="http://schemas.microsoft.com/office/drawing/2010/main">
                <a:solidFill>
                  <a:srgbClr val="FFFFFF"/>
                </a:solidFill>
              </a14:hiddenFill>
            </a:ext>
          </a:extLst>
        </p:spPr>
      </p:pic>
      <p:sp>
        <p:nvSpPr>
          <p:cNvPr id="103" name="Textfeld 9"/>
          <p:cNvSpPr txBox="1"/>
          <p:nvPr/>
        </p:nvSpPr>
        <p:spPr>
          <a:xfrm>
            <a:off x="9886330" y="19087901"/>
            <a:ext cx="3122099" cy="1200329"/>
          </a:xfrm>
          <a:prstGeom prst="rect">
            <a:avLst/>
          </a:prstGeom>
          <a:noFill/>
        </p:spPr>
        <p:txBody>
          <a:bodyPr wrap="square" rtlCol="0">
            <a:spAutoFit/>
          </a:bodyPr>
          <a:lstStyle/>
          <a:p>
            <a:pPr algn="just"/>
            <a:r>
              <a:rPr lang="de-DE" sz="1800" b="1" dirty="0" smtClean="0">
                <a:solidFill>
                  <a:srgbClr val="003F8B"/>
                </a:solidFill>
              </a:rPr>
              <a:t>Detail (</a:t>
            </a:r>
            <a:r>
              <a:rPr lang="de-DE" sz="1800" b="1" dirty="0">
                <a:solidFill>
                  <a:srgbClr val="003F8B"/>
                </a:solidFill>
              </a:rPr>
              <a:t>2km × </a:t>
            </a:r>
            <a:r>
              <a:rPr lang="de-DE" sz="1800" b="1" dirty="0" smtClean="0">
                <a:solidFill>
                  <a:srgbClr val="003F8B"/>
                </a:solidFill>
              </a:rPr>
              <a:t>2km</a:t>
            </a:r>
            <a:r>
              <a:rPr lang="de-DE" sz="1800" b="1" dirty="0" smtClean="0">
                <a:solidFill>
                  <a:srgbClr val="003F8B"/>
                </a:solidFill>
              </a:rPr>
              <a:t>). Blue </a:t>
            </a:r>
            <a:r>
              <a:rPr lang="de-DE" sz="1800" b="1" dirty="0" err="1" smtClean="0">
                <a:solidFill>
                  <a:srgbClr val="003F8B"/>
                </a:solidFill>
              </a:rPr>
              <a:t>contours</a:t>
            </a:r>
            <a:r>
              <a:rPr lang="de-DE" sz="1800" b="1" dirty="0" smtClean="0">
                <a:solidFill>
                  <a:srgbClr val="003F8B"/>
                </a:solidFill>
              </a:rPr>
              <a:t>: </a:t>
            </a:r>
            <a:r>
              <a:rPr lang="de-DE" sz="1800" b="1" dirty="0" err="1" smtClean="0">
                <a:solidFill>
                  <a:srgbClr val="003F8B"/>
                </a:solidFill>
              </a:rPr>
              <a:t>profile</a:t>
            </a:r>
            <a:r>
              <a:rPr lang="de-DE" sz="1800" b="1" dirty="0" smtClean="0">
                <a:solidFill>
                  <a:srgbClr val="003F8B"/>
                </a:solidFill>
              </a:rPr>
              <a:t> </a:t>
            </a:r>
            <a:r>
              <a:rPr lang="de-DE" sz="1800" b="1" dirty="0" err="1" smtClean="0">
                <a:solidFill>
                  <a:srgbClr val="003F8B"/>
                </a:solidFill>
              </a:rPr>
              <a:t>of</a:t>
            </a:r>
            <a:r>
              <a:rPr lang="de-DE" sz="1800" b="1" dirty="0" smtClean="0">
                <a:solidFill>
                  <a:srgbClr val="003F8B"/>
                </a:solidFill>
              </a:rPr>
              <a:t> </a:t>
            </a:r>
            <a:r>
              <a:rPr lang="de-DE" sz="1800" b="1" dirty="0" err="1" smtClean="0">
                <a:solidFill>
                  <a:srgbClr val="003F8B"/>
                </a:solidFill>
              </a:rPr>
              <a:t>bivalve</a:t>
            </a:r>
            <a:r>
              <a:rPr lang="de-DE" sz="1800" b="1" dirty="0" smtClean="0">
                <a:solidFill>
                  <a:srgbClr val="003F8B"/>
                </a:solidFill>
              </a:rPr>
              <a:t> </a:t>
            </a:r>
            <a:r>
              <a:rPr lang="de-DE" sz="1800" b="1" dirty="0" err="1" smtClean="0">
                <a:solidFill>
                  <a:srgbClr val="003F8B"/>
                </a:solidFill>
              </a:rPr>
              <a:t>beds</a:t>
            </a:r>
            <a:r>
              <a:rPr lang="de-DE" sz="1800" b="1" dirty="0" smtClean="0">
                <a:solidFill>
                  <a:srgbClr val="003F8B"/>
                </a:solidFill>
              </a:rPr>
              <a:t>, </a:t>
            </a:r>
            <a:r>
              <a:rPr lang="de-DE" sz="1800" b="1" dirty="0" err="1" smtClean="0">
                <a:solidFill>
                  <a:srgbClr val="003F8B"/>
                </a:solidFill>
              </a:rPr>
              <a:t>field</a:t>
            </a:r>
            <a:r>
              <a:rPr lang="de-DE" sz="1800" b="1" dirty="0" smtClean="0">
                <a:solidFill>
                  <a:srgbClr val="003F8B"/>
                </a:solidFill>
              </a:rPr>
              <a:t> </a:t>
            </a:r>
            <a:r>
              <a:rPr lang="de-DE" sz="1800" b="1" dirty="0" err="1" smtClean="0">
                <a:solidFill>
                  <a:srgbClr val="003F8B"/>
                </a:solidFill>
              </a:rPr>
              <a:t>campaign</a:t>
            </a:r>
            <a:r>
              <a:rPr lang="de-DE" sz="1800" b="1" dirty="0" smtClean="0">
                <a:solidFill>
                  <a:srgbClr val="003F8B"/>
                </a:solidFill>
              </a:rPr>
              <a:t> </a:t>
            </a:r>
            <a:r>
              <a:rPr lang="de-DE" sz="1800" b="1" dirty="0" err="1" smtClean="0">
                <a:solidFill>
                  <a:srgbClr val="003F8B"/>
                </a:solidFill>
              </a:rPr>
              <a:t>of</a:t>
            </a:r>
            <a:r>
              <a:rPr lang="de-DE" sz="1800" b="1" dirty="0" smtClean="0">
                <a:solidFill>
                  <a:srgbClr val="003F8B"/>
                </a:solidFill>
              </a:rPr>
              <a:t> 2006.</a:t>
            </a:r>
            <a:endParaRPr lang="de-DE" sz="1800" b="1" dirty="0">
              <a:solidFill>
                <a:srgbClr val="003F8B"/>
              </a:solidFill>
            </a:endParaRPr>
          </a:p>
        </p:txBody>
      </p:sp>
      <p:cxnSp>
        <p:nvCxnSpPr>
          <p:cNvPr id="104" name="Straight Arrow Connector 103"/>
          <p:cNvCxnSpPr>
            <a:stCxn id="88" idx="1"/>
            <a:endCxn id="36" idx="3"/>
          </p:cNvCxnSpPr>
          <p:nvPr/>
        </p:nvCxnSpPr>
        <p:spPr bwMode="auto">
          <a:xfrm flipH="1" flipV="1">
            <a:off x="13008429" y="17535255"/>
            <a:ext cx="1435545" cy="632707"/>
          </a:xfrm>
          <a:prstGeom prst="straightConnector1">
            <a:avLst/>
          </a:prstGeom>
          <a:solidFill>
            <a:srgbClr val="66CCFF">
              <a:alpha val="50000"/>
            </a:srgbClr>
          </a:solidFill>
          <a:ln w="76200" cap="flat" cmpd="sng" algn="ctr">
            <a:solidFill>
              <a:schemeClr val="accent5">
                <a:lumMod val="75000"/>
              </a:schemeClr>
            </a:solidFill>
            <a:prstDash val="solid"/>
            <a:round/>
            <a:headEnd type="none"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 name="Textfeld 38"/>
          <p:cNvSpPr txBox="1"/>
          <p:nvPr/>
        </p:nvSpPr>
        <p:spPr>
          <a:xfrm>
            <a:off x="10279833" y="28492077"/>
            <a:ext cx="10568763" cy="923330"/>
          </a:xfrm>
          <a:prstGeom prst="rect">
            <a:avLst/>
          </a:prstGeom>
          <a:noFill/>
        </p:spPr>
        <p:txBody>
          <a:bodyPr wrap="square" rtlCol="0">
            <a:spAutoFit/>
          </a:bodyPr>
          <a:lstStyle/>
          <a:p>
            <a:pPr algn="just"/>
            <a:r>
              <a:rPr lang="en-US" sz="1800" b="1" dirty="0">
                <a:solidFill>
                  <a:srgbClr val="003F8B"/>
                </a:solidFill>
              </a:rPr>
              <a:t>Multi-temporal analyses of TSX </a:t>
            </a:r>
            <a:r>
              <a:rPr lang="en-US" sz="1800" b="1" dirty="0" smtClean="0">
                <a:solidFill>
                  <a:srgbClr val="003F8B"/>
                </a:solidFill>
              </a:rPr>
              <a:t>SAR </a:t>
            </a:r>
            <a:r>
              <a:rPr lang="en-US" sz="1800" b="1" dirty="0">
                <a:solidFill>
                  <a:srgbClr val="003F8B"/>
                </a:solidFill>
              </a:rPr>
              <a:t>imagery </a:t>
            </a:r>
            <a:r>
              <a:rPr lang="en-US" sz="1800" b="1" dirty="0" smtClean="0">
                <a:solidFill>
                  <a:srgbClr val="003F8B"/>
                </a:solidFill>
              </a:rPr>
              <a:t>(</a:t>
            </a:r>
            <a:r>
              <a:rPr lang="en-US" sz="1800" b="1" dirty="0" smtClean="0">
                <a:solidFill>
                  <a:srgbClr val="003F8B"/>
                </a:solidFill>
              </a:rPr>
              <a:t>9km × 4km</a:t>
            </a:r>
            <a:r>
              <a:rPr lang="en-US" sz="1800" b="1" dirty="0">
                <a:solidFill>
                  <a:srgbClr val="003F8B"/>
                </a:solidFill>
              </a:rPr>
              <a:t>) of </a:t>
            </a:r>
            <a:r>
              <a:rPr lang="en-US" sz="1800" b="1" dirty="0" smtClean="0">
                <a:solidFill>
                  <a:srgbClr val="003F8B"/>
                </a:solidFill>
              </a:rPr>
              <a:t>“</a:t>
            </a:r>
            <a:r>
              <a:rPr lang="en-US" sz="1800" b="1" dirty="0" err="1">
                <a:solidFill>
                  <a:srgbClr val="003F8B"/>
                </a:solidFill>
              </a:rPr>
              <a:t>Pellworm</a:t>
            </a:r>
            <a:r>
              <a:rPr lang="en-US" sz="1800" b="1" dirty="0">
                <a:solidFill>
                  <a:srgbClr val="003F8B"/>
                </a:solidFill>
              </a:rPr>
              <a:t>” test area. Shown are false color composites of the mean (green) and the standard deviation (magenta) of </a:t>
            </a:r>
            <a:r>
              <a:rPr lang="en-US" sz="1800" b="1" dirty="0" smtClean="0">
                <a:solidFill>
                  <a:srgbClr val="003F8B"/>
                </a:solidFill>
              </a:rPr>
              <a:t>5 TSX </a:t>
            </a:r>
            <a:r>
              <a:rPr lang="en-US" sz="1800" b="1" dirty="0">
                <a:solidFill>
                  <a:srgbClr val="003F8B"/>
                </a:solidFill>
              </a:rPr>
              <a:t>images </a:t>
            </a:r>
            <a:r>
              <a:rPr lang="en-US" sz="1800" b="1" dirty="0" smtClean="0">
                <a:solidFill>
                  <a:srgbClr val="003F8B"/>
                </a:solidFill>
              </a:rPr>
              <a:t>acquired in </a:t>
            </a:r>
            <a:r>
              <a:rPr lang="en-US" sz="1800" b="1" dirty="0" smtClean="0">
                <a:solidFill>
                  <a:srgbClr val="003F8B"/>
                </a:solidFill>
              </a:rPr>
              <a:t>2009. </a:t>
            </a:r>
            <a:endParaRPr lang="en-US" sz="1800" b="1" dirty="0">
              <a:solidFill>
                <a:srgbClr val="003F8B"/>
              </a:solidFill>
            </a:endParaRPr>
          </a:p>
        </p:txBody>
      </p:sp>
      <p:sp>
        <p:nvSpPr>
          <p:cNvPr id="109" name="Rectangle 4"/>
          <p:cNvSpPr>
            <a:spLocks noChangeArrowheads="1"/>
          </p:cNvSpPr>
          <p:nvPr/>
        </p:nvSpPr>
        <p:spPr bwMode="auto">
          <a:xfrm>
            <a:off x="22112093" y="21572638"/>
            <a:ext cx="7782739" cy="8850881"/>
          </a:xfrm>
          <a:prstGeom prst="rect">
            <a:avLst/>
          </a:prstGeom>
          <a:solidFill>
            <a:srgbClr val="AEC1E1">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lstStyle/>
          <a:p>
            <a:pPr algn="ctr" defTabSz="4176713">
              <a:spcBef>
                <a:spcPct val="0"/>
              </a:spcBef>
              <a:spcAft>
                <a:spcPts val="1800"/>
              </a:spcAft>
            </a:pPr>
            <a:r>
              <a:rPr lang="de-DE" sz="4400" b="1" dirty="0" smtClean="0">
                <a:solidFill>
                  <a:srgbClr val="003F8B"/>
                </a:solidFill>
              </a:rPr>
              <a:t>Multi-</a:t>
            </a:r>
            <a:r>
              <a:rPr lang="de-DE" sz="4400" b="1" dirty="0" err="1">
                <a:solidFill>
                  <a:srgbClr val="003F8B"/>
                </a:solidFill>
              </a:rPr>
              <a:t>P</a:t>
            </a:r>
            <a:r>
              <a:rPr lang="de-DE" sz="4400" b="1" dirty="0" err="1" smtClean="0">
                <a:solidFill>
                  <a:srgbClr val="003F8B"/>
                </a:solidFill>
              </a:rPr>
              <a:t>olarization</a:t>
            </a:r>
            <a:r>
              <a:rPr lang="de-DE" sz="4400" b="1" dirty="0" smtClean="0">
                <a:solidFill>
                  <a:srgbClr val="003F8B"/>
                </a:solidFill>
              </a:rPr>
              <a:t> </a:t>
            </a:r>
            <a:r>
              <a:rPr lang="de-DE" sz="4400" b="1" dirty="0" err="1" smtClean="0">
                <a:solidFill>
                  <a:srgbClr val="003F8B"/>
                </a:solidFill>
              </a:rPr>
              <a:t>and</a:t>
            </a:r>
            <a:r>
              <a:rPr lang="de-DE" sz="4400" b="1" dirty="0" smtClean="0">
                <a:solidFill>
                  <a:srgbClr val="003F8B"/>
                </a:solidFill>
              </a:rPr>
              <a:t> </a:t>
            </a:r>
          </a:p>
          <a:p>
            <a:pPr algn="ctr" defTabSz="4176713">
              <a:spcBef>
                <a:spcPct val="0"/>
              </a:spcBef>
              <a:spcAft>
                <a:spcPts val="1800"/>
              </a:spcAft>
            </a:pPr>
            <a:r>
              <a:rPr lang="de-DE" sz="4400" b="1" dirty="0" smtClean="0">
                <a:solidFill>
                  <a:srgbClr val="003F8B"/>
                </a:solidFill>
              </a:rPr>
              <a:t>Multi-</a:t>
            </a:r>
            <a:r>
              <a:rPr lang="de-DE" sz="4400" b="1" dirty="0" err="1" smtClean="0">
                <a:solidFill>
                  <a:srgbClr val="003F8B"/>
                </a:solidFill>
              </a:rPr>
              <a:t>Frequency</a:t>
            </a:r>
            <a:r>
              <a:rPr lang="de-DE" sz="4400" b="1" dirty="0" smtClean="0">
                <a:solidFill>
                  <a:srgbClr val="003F8B"/>
                </a:solidFill>
              </a:rPr>
              <a:t> </a:t>
            </a:r>
            <a:endParaRPr lang="de-DE" sz="4400" b="1" dirty="0" smtClean="0">
              <a:solidFill>
                <a:srgbClr val="003F8B"/>
              </a:solidFill>
            </a:endParaRPr>
          </a:p>
          <a:p>
            <a:pPr algn="ctr" defTabSz="4176713">
              <a:spcBef>
                <a:spcPct val="0"/>
              </a:spcBef>
              <a:spcAft>
                <a:spcPts val="1800"/>
              </a:spcAft>
            </a:pPr>
            <a:r>
              <a:rPr lang="de-DE" sz="4400" b="1" dirty="0" smtClean="0">
                <a:solidFill>
                  <a:srgbClr val="003F8B"/>
                </a:solidFill>
              </a:rPr>
              <a:t>SAR Data Analysis</a:t>
            </a:r>
            <a:endParaRPr lang="de-DE" sz="4400" b="1" dirty="0">
              <a:solidFill>
                <a:srgbClr val="003F8B"/>
              </a:solidFill>
            </a:endParaRPr>
          </a:p>
        </p:txBody>
      </p:sp>
      <p:pic>
        <p:nvPicPr>
          <p:cNvPr id="1032" name="Picture 8" descr="C:\Users\m220060\Desktop\poster\TDX_20121114_054235_Jadebusen_geo_L7_cal_PolCoef_ROI#1_12b.tif"/>
          <p:cNvPicPr preferRelativeResize="0">
            <a:picLocks noChangeAspect="1" noChangeArrowheads="1"/>
          </p:cNvPicPr>
          <p:nvPr/>
        </p:nvPicPr>
        <p:blipFill rotWithShape="1">
          <a:blip r:embed="rId24">
            <a:extLst>
              <a:ext uri="{28A0092B-C50C-407E-A947-70E740481C1C}">
                <a14:useLocalDpi xmlns:a14="http://schemas.microsoft.com/office/drawing/2010/main" val="0"/>
              </a:ext>
            </a:extLst>
          </a:blip>
          <a:srcRect l="23768" r="20001"/>
          <a:stretch/>
        </p:blipFill>
        <p:spPr bwMode="auto">
          <a:xfrm>
            <a:off x="22941859" y="24878903"/>
            <a:ext cx="6067314" cy="6934200"/>
          </a:xfrm>
          <a:prstGeom prst="rect">
            <a:avLst/>
          </a:prstGeom>
          <a:noFill/>
          <a:extLst>
            <a:ext uri="{909E8E84-426E-40DD-AFC4-6F175D3DCCD1}">
              <a14:hiddenFill xmlns:a14="http://schemas.microsoft.com/office/drawing/2010/main">
                <a:solidFill>
                  <a:srgbClr val="FFFFFF"/>
                </a:solidFill>
              </a14:hiddenFill>
            </a:ext>
          </a:extLst>
        </p:spPr>
      </p:pic>
      <p:pic>
        <p:nvPicPr>
          <p:cNvPr id="37" name="Grafik 3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051795" y="30711551"/>
            <a:ext cx="1104701" cy="2160000"/>
          </a:xfrm>
          <a:prstGeom prst="rect">
            <a:avLst/>
          </a:prstGeom>
        </p:spPr>
      </p:pic>
      <p:sp>
        <p:nvSpPr>
          <p:cNvPr id="110" name="Textfeld 9"/>
          <p:cNvSpPr txBox="1"/>
          <p:nvPr/>
        </p:nvSpPr>
        <p:spPr>
          <a:xfrm>
            <a:off x="14762986" y="30889773"/>
            <a:ext cx="7549011" cy="923330"/>
          </a:xfrm>
          <a:prstGeom prst="rect">
            <a:avLst/>
          </a:prstGeom>
          <a:noFill/>
        </p:spPr>
        <p:txBody>
          <a:bodyPr wrap="square" rtlCol="0">
            <a:spAutoFit/>
          </a:bodyPr>
          <a:lstStyle/>
          <a:p>
            <a:pPr algn="just"/>
            <a:r>
              <a:rPr lang="en-US" sz="1800" b="1" dirty="0">
                <a:solidFill>
                  <a:srgbClr val="003F8B"/>
                </a:solidFill>
              </a:rPr>
              <a:t>Polarization </a:t>
            </a:r>
            <a:r>
              <a:rPr lang="en-US" sz="1800" b="1" dirty="0" smtClean="0">
                <a:solidFill>
                  <a:srgbClr val="003F8B"/>
                </a:solidFill>
              </a:rPr>
              <a:t>Coefficient </a:t>
            </a:r>
            <a:r>
              <a:rPr lang="en-US" sz="1800" b="1" i="1" dirty="0" smtClean="0">
                <a:solidFill>
                  <a:srgbClr val="003F8B"/>
                </a:solidFill>
              </a:rPr>
              <a:t>PC</a:t>
            </a:r>
            <a:r>
              <a:rPr lang="en-US" sz="1800" b="1" dirty="0" smtClean="0">
                <a:solidFill>
                  <a:srgbClr val="003F8B"/>
                </a:solidFill>
              </a:rPr>
              <a:t> (a) and Band Coefficient </a:t>
            </a:r>
            <a:r>
              <a:rPr lang="en-US" sz="1800" b="1" i="1" dirty="0" smtClean="0">
                <a:solidFill>
                  <a:srgbClr val="003F8B"/>
                </a:solidFill>
              </a:rPr>
              <a:t>BC</a:t>
            </a:r>
            <a:r>
              <a:rPr lang="en-US" sz="1800" b="1" dirty="0" smtClean="0">
                <a:solidFill>
                  <a:srgbClr val="003F8B"/>
                </a:solidFill>
              </a:rPr>
              <a:t> (b) for </a:t>
            </a:r>
            <a:r>
              <a:rPr lang="en-US" sz="1800" b="1" dirty="0" smtClean="0">
                <a:solidFill>
                  <a:srgbClr val="003F8B"/>
                </a:solidFill>
              </a:rPr>
              <a:t>above panels </a:t>
            </a:r>
            <a:r>
              <a:rPr lang="en-US" sz="1800" b="1" dirty="0" smtClean="0">
                <a:solidFill>
                  <a:srgbClr val="003F8B"/>
                </a:solidFill>
              </a:rPr>
              <a:t>(1) and (2</a:t>
            </a:r>
            <a:r>
              <a:rPr lang="en-US" sz="1800" b="1" dirty="0" smtClean="0">
                <a:solidFill>
                  <a:srgbClr val="003F8B"/>
                </a:solidFill>
              </a:rPr>
              <a:t>), test area “</a:t>
            </a:r>
            <a:r>
              <a:rPr lang="en-US" sz="1800" b="1" dirty="0" err="1" smtClean="0">
                <a:solidFill>
                  <a:srgbClr val="003F8B"/>
                </a:solidFill>
              </a:rPr>
              <a:t>Jadebusen</a:t>
            </a:r>
            <a:r>
              <a:rPr lang="en-US" sz="1800" b="1" dirty="0" smtClean="0">
                <a:solidFill>
                  <a:srgbClr val="003F8B"/>
                </a:solidFill>
              </a:rPr>
              <a:t>”</a:t>
            </a:r>
            <a:r>
              <a:rPr lang="de-DE" sz="1800" b="1" dirty="0" smtClean="0">
                <a:solidFill>
                  <a:srgbClr val="003F8B"/>
                </a:solidFill>
              </a:rPr>
              <a:t>.  </a:t>
            </a:r>
            <a:r>
              <a:rPr lang="de-DE" sz="1800" b="1" dirty="0" smtClean="0">
                <a:solidFill>
                  <a:srgbClr val="003F8B"/>
                </a:solidFill>
              </a:rPr>
              <a:t>Black </a:t>
            </a:r>
            <a:r>
              <a:rPr lang="de-DE" sz="1800" b="1" dirty="0" err="1" smtClean="0">
                <a:solidFill>
                  <a:srgbClr val="003F8B"/>
                </a:solidFill>
              </a:rPr>
              <a:t>dashed</a:t>
            </a:r>
            <a:r>
              <a:rPr lang="de-DE" sz="1800" b="1" dirty="0" smtClean="0">
                <a:solidFill>
                  <a:srgbClr val="003F8B"/>
                </a:solidFill>
              </a:rPr>
              <a:t> </a:t>
            </a:r>
            <a:r>
              <a:rPr lang="de-DE" sz="1800" b="1" dirty="0" err="1" smtClean="0">
                <a:solidFill>
                  <a:srgbClr val="003F8B"/>
                </a:solidFill>
              </a:rPr>
              <a:t>contours</a:t>
            </a:r>
            <a:r>
              <a:rPr lang="de-DE" sz="1800" b="1" dirty="0" smtClean="0">
                <a:solidFill>
                  <a:srgbClr val="003F8B"/>
                </a:solidFill>
              </a:rPr>
              <a:t>: </a:t>
            </a:r>
            <a:r>
              <a:rPr lang="de-DE" sz="1800" b="1" dirty="0" err="1" smtClean="0">
                <a:solidFill>
                  <a:srgbClr val="003F8B"/>
                </a:solidFill>
              </a:rPr>
              <a:t>profile</a:t>
            </a:r>
            <a:r>
              <a:rPr lang="de-DE" sz="1800" b="1" dirty="0" smtClean="0">
                <a:solidFill>
                  <a:srgbClr val="003F8B"/>
                </a:solidFill>
              </a:rPr>
              <a:t> </a:t>
            </a:r>
            <a:r>
              <a:rPr lang="de-DE" sz="1800" b="1" dirty="0" err="1" smtClean="0">
                <a:solidFill>
                  <a:srgbClr val="003F8B"/>
                </a:solidFill>
              </a:rPr>
              <a:t>of</a:t>
            </a:r>
            <a:r>
              <a:rPr lang="de-DE" sz="1800" b="1" dirty="0" smtClean="0">
                <a:solidFill>
                  <a:srgbClr val="003F8B"/>
                </a:solidFill>
              </a:rPr>
              <a:t> </a:t>
            </a:r>
            <a:r>
              <a:rPr lang="de-DE" sz="1800" b="1" dirty="0" err="1" smtClean="0">
                <a:solidFill>
                  <a:srgbClr val="003F8B"/>
                </a:solidFill>
              </a:rPr>
              <a:t>bivalve</a:t>
            </a:r>
            <a:r>
              <a:rPr lang="de-DE" sz="1800" b="1" dirty="0" smtClean="0">
                <a:solidFill>
                  <a:srgbClr val="003F8B"/>
                </a:solidFill>
              </a:rPr>
              <a:t> </a:t>
            </a:r>
            <a:r>
              <a:rPr lang="de-DE" sz="1800" b="1" dirty="0" err="1" smtClean="0">
                <a:solidFill>
                  <a:srgbClr val="003F8B"/>
                </a:solidFill>
              </a:rPr>
              <a:t>beds</a:t>
            </a:r>
            <a:r>
              <a:rPr lang="de-DE" sz="1800" b="1" dirty="0" smtClean="0">
                <a:solidFill>
                  <a:srgbClr val="003F8B"/>
                </a:solidFill>
              </a:rPr>
              <a:t> </a:t>
            </a:r>
            <a:r>
              <a:rPr lang="de-DE" sz="1800" b="1" dirty="0" err="1" smtClean="0">
                <a:solidFill>
                  <a:srgbClr val="003F8B"/>
                </a:solidFill>
              </a:rPr>
              <a:t>based</a:t>
            </a:r>
            <a:r>
              <a:rPr lang="de-DE" sz="1800" b="1" dirty="0" smtClean="0">
                <a:solidFill>
                  <a:srgbClr val="003F8B"/>
                </a:solidFill>
              </a:rPr>
              <a:t> </a:t>
            </a:r>
            <a:r>
              <a:rPr lang="de-DE" sz="1800" b="1" dirty="0" err="1" smtClean="0">
                <a:solidFill>
                  <a:srgbClr val="003F8B"/>
                </a:solidFill>
              </a:rPr>
              <a:t>from</a:t>
            </a:r>
            <a:r>
              <a:rPr lang="de-DE" sz="1800" b="1" dirty="0" smtClean="0">
                <a:solidFill>
                  <a:srgbClr val="003F8B"/>
                </a:solidFill>
              </a:rPr>
              <a:t> </a:t>
            </a:r>
            <a:r>
              <a:rPr lang="de-DE" sz="1800" b="1" dirty="0" smtClean="0">
                <a:solidFill>
                  <a:srgbClr val="003F8B"/>
                </a:solidFill>
              </a:rPr>
              <a:t>TSX </a:t>
            </a:r>
            <a:r>
              <a:rPr lang="de-DE" sz="1800" b="1" dirty="0" err="1" smtClean="0">
                <a:solidFill>
                  <a:srgbClr val="003F8B"/>
                </a:solidFill>
              </a:rPr>
              <a:t>imagery</a:t>
            </a:r>
            <a:r>
              <a:rPr lang="de-DE" sz="1800" b="1" dirty="0" smtClean="0">
                <a:solidFill>
                  <a:srgbClr val="003F8B"/>
                </a:solidFill>
              </a:rPr>
              <a:t> </a:t>
            </a:r>
            <a:r>
              <a:rPr lang="de-DE" sz="1800" b="1" dirty="0" err="1" smtClean="0">
                <a:solidFill>
                  <a:srgbClr val="003F8B"/>
                </a:solidFill>
              </a:rPr>
              <a:t>of</a:t>
            </a:r>
            <a:r>
              <a:rPr lang="de-DE" sz="1800" b="1" dirty="0" smtClean="0">
                <a:solidFill>
                  <a:srgbClr val="003F8B"/>
                </a:solidFill>
              </a:rPr>
              <a:t> 2013.</a:t>
            </a:r>
            <a:endParaRPr lang="de-DE" sz="1800" b="1" dirty="0">
              <a:solidFill>
                <a:srgbClr val="003F8B"/>
              </a:solidFill>
            </a:endParaRPr>
          </a:p>
        </p:txBody>
      </p:sp>
      <p:sp>
        <p:nvSpPr>
          <p:cNvPr id="111" name="Textfeld 9"/>
          <p:cNvSpPr txBox="1"/>
          <p:nvPr/>
        </p:nvSpPr>
        <p:spPr>
          <a:xfrm>
            <a:off x="23978715" y="13050469"/>
            <a:ext cx="606366" cy="523220"/>
          </a:xfrm>
          <a:prstGeom prst="rect">
            <a:avLst/>
          </a:prstGeom>
          <a:noFill/>
        </p:spPr>
        <p:txBody>
          <a:bodyPr wrap="square" rtlCol="0">
            <a:spAutoFit/>
          </a:bodyPr>
          <a:lstStyle/>
          <a:p>
            <a:pPr algn="r"/>
            <a:r>
              <a:rPr lang="de-DE" sz="2800" b="1" dirty="0" smtClean="0">
                <a:solidFill>
                  <a:schemeClr val="bg1"/>
                </a:solidFill>
              </a:rPr>
              <a:t>1</a:t>
            </a:r>
            <a:endParaRPr lang="de-DE" sz="2800" b="1" dirty="0">
              <a:solidFill>
                <a:schemeClr val="bg1"/>
              </a:solidFill>
            </a:endParaRPr>
          </a:p>
        </p:txBody>
      </p:sp>
      <p:sp>
        <p:nvSpPr>
          <p:cNvPr id="112" name="Textfeld 9"/>
          <p:cNvSpPr txBox="1"/>
          <p:nvPr/>
        </p:nvSpPr>
        <p:spPr>
          <a:xfrm>
            <a:off x="23978715" y="16142645"/>
            <a:ext cx="606366" cy="523220"/>
          </a:xfrm>
          <a:prstGeom prst="rect">
            <a:avLst/>
          </a:prstGeom>
          <a:noFill/>
        </p:spPr>
        <p:txBody>
          <a:bodyPr wrap="square" rtlCol="0">
            <a:spAutoFit/>
          </a:bodyPr>
          <a:lstStyle/>
          <a:p>
            <a:pPr algn="r"/>
            <a:r>
              <a:rPr lang="de-DE" sz="2800" b="1" dirty="0">
                <a:solidFill>
                  <a:schemeClr val="bg1"/>
                </a:solidFill>
              </a:rPr>
              <a:t>2</a:t>
            </a:r>
          </a:p>
        </p:txBody>
      </p:sp>
      <p:sp>
        <p:nvSpPr>
          <p:cNvPr id="113" name="Textfeld 9"/>
          <p:cNvSpPr txBox="1"/>
          <p:nvPr/>
        </p:nvSpPr>
        <p:spPr>
          <a:xfrm>
            <a:off x="28379780" y="24895743"/>
            <a:ext cx="606366" cy="523220"/>
          </a:xfrm>
          <a:prstGeom prst="rect">
            <a:avLst/>
          </a:prstGeom>
          <a:noFill/>
        </p:spPr>
        <p:txBody>
          <a:bodyPr wrap="square" rtlCol="0">
            <a:spAutoFit/>
          </a:bodyPr>
          <a:lstStyle/>
          <a:p>
            <a:pPr algn="r"/>
            <a:r>
              <a:rPr lang="de-DE" sz="2800" b="1" dirty="0" smtClean="0">
                <a:solidFill>
                  <a:schemeClr val="tx1"/>
                </a:solidFill>
              </a:rPr>
              <a:t>1a</a:t>
            </a:r>
            <a:endParaRPr lang="de-DE" sz="2800" b="1" dirty="0">
              <a:solidFill>
                <a:schemeClr val="tx1"/>
              </a:solidFill>
            </a:endParaRPr>
          </a:p>
        </p:txBody>
      </p:sp>
      <p:sp>
        <p:nvSpPr>
          <p:cNvPr id="114" name="Textfeld 9"/>
          <p:cNvSpPr txBox="1"/>
          <p:nvPr/>
        </p:nvSpPr>
        <p:spPr>
          <a:xfrm>
            <a:off x="28402807" y="32348331"/>
            <a:ext cx="606366" cy="523220"/>
          </a:xfrm>
          <a:prstGeom prst="rect">
            <a:avLst/>
          </a:prstGeom>
          <a:noFill/>
        </p:spPr>
        <p:txBody>
          <a:bodyPr wrap="square" rtlCol="0">
            <a:spAutoFit/>
          </a:bodyPr>
          <a:lstStyle/>
          <a:p>
            <a:pPr algn="r"/>
            <a:r>
              <a:rPr lang="de-DE" sz="2800" b="1" dirty="0" smtClean="0">
                <a:solidFill>
                  <a:schemeClr val="tx1"/>
                </a:solidFill>
              </a:rPr>
              <a:t>1b</a:t>
            </a:r>
            <a:endParaRPr lang="de-DE" sz="2800" b="1" dirty="0">
              <a:solidFill>
                <a:schemeClr val="tx1"/>
              </a:solidFill>
            </a:endParaRPr>
          </a:p>
        </p:txBody>
      </p:sp>
      <p:sp>
        <p:nvSpPr>
          <p:cNvPr id="115" name="Textfeld 9"/>
          <p:cNvSpPr txBox="1"/>
          <p:nvPr/>
        </p:nvSpPr>
        <p:spPr>
          <a:xfrm>
            <a:off x="21708836" y="32284938"/>
            <a:ext cx="606366" cy="523220"/>
          </a:xfrm>
          <a:prstGeom prst="rect">
            <a:avLst/>
          </a:prstGeom>
          <a:noFill/>
        </p:spPr>
        <p:txBody>
          <a:bodyPr wrap="square" rtlCol="0">
            <a:spAutoFit/>
          </a:bodyPr>
          <a:lstStyle/>
          <a:p>
            <a:pPr algn="r"/>
            <a:r>
              <a:rPr lang="de-DE" sz="2800" b="1" dirty="0" smtClean="0">
                <a:solidFill>
                  <a:schemeClr val="tx1"/>
                </a:solidFill>
              </a:rPr>
              <a:t>2b</a:t>
            </a:r>
            <a:endParaRPr lang="de-DE" sz="2800" b="1" dirty="0">
              <a:solidFill>
                <a:schemeClr val="tx1"/>
              </a:solidFill>
            </a:endParaRPr>
          </a:p>
        </p:txBody>
      </p:sp>
      <p:sp>
        <p:nvSpPr>
          <p:cNvPr id="116" name="Textfeld 9"/>
          <p:cNvSpPr txBox="1"/>
          <p:nvPr/>
        </p:nvSpPr>
        <p:spPr>
          <a:xfrm>
            <a:off x="15462666" y="32333339"/>
            <a:ext cx="606366" cy="523220"/>
          </a:xfrm>
          <a:prstGeom prst="rect">
            <a:avLst/>
          </a:prstGeom>
          <a:noFill/>
        </p:spPr>
        <p:txBody>
          <a:bodyPr wrap="square" rtlCol="0">
            <a:spAutoFit/>
          </a:bodyPr>
          <a:lstStyle/>
          <a:p>
            <a:pPr algn="r"/>
            <a:r>
              <a:rPr lang="de-DE" sz="2800" b="1" dirty="0" smtClean="0">
                <a:solidFill>
                  <a:schemeClr val="tx1"/>
                </a:solidFill>
              </a:rPr>
              <a:t>2a</a:t>
            </a:r>
            <a:endParaRPr lang="de-DE" sz="2800" b="1"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CCFF">
            <a:alpha val="50000"/>
          </a:srgbClr>
        </a:solidFill>
        <a:ln>
          <a:noFill/>
        </a:ln>
        <a:effectLst/>
        <a:extLst>
          <a:ext uri="{91240B29-F687-4F45-9708-019B960494DF}">
            <a14:hiddenLine xmlns:a14="http://schemas.microsoft.com/office/drawing/2010/main" w="76200" cap="flat" cmpd="sng" algn="ctr">
              <a:solidFill>
                <a:srgbClr val="3333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0000" tIns="180000" rIns="360000" bIns="180000" numCol="1" anchor="t" anchorCtr="0" compatLnSpc="1">
        <a:prstTxWarp prst="textNoShape">
          <a:avLst/>
        </a:prstTxWarp>
      </a:bodyPr>
      <a:lstStyle>
        <a:defPPr marL="0" marR="0" indent="0" algn="l" defTabSz="863600" rtl="0" eaLnBrk="0" fontAlgn="base" latinLnBrk="0" hangingPunct="0">
          <a:lnSpc>
            <a:spcPct val="100000"/>
          </a:lnSpc>
          <a:spcBef>
            <a:spcPct val="50000"/>
          </a:spcBef>
          <a:spcAft>
            <a:spcPct val="0"/>
          </a:spcAft>
          <a:buClrTx/>
          <a:buSzTx/>
          <a:buFontTx/>
          <a:buNone/>
          <a:tabLst/>
          <a:defRPr kumimoji="0" lang="de-DE" sz="4500" b="0" i="0" u="none" strike="noStrike" cap="none" normalizeH="0" baseline="0" smtClean="0">
            <a:ln>
              <a:noFill/>
            </a:ln>
            <a:solidFill>
              <a:srgbClr val="CCFFFF"/>
            </a:solidFill>
            <a:effectLst/>
            <a:latin typeface="Arial" charset="0"/>
          </a:defRPr>
        </a:defPPr>
      </a:lstStyle>
    </a:spDef>
    <a:lnDef>
      <a:spPr bwMode="auto">
        <a:xfrm>
          <a:off x="0" y="0"/>
          <a:ext cx="1" cy="1"/>
        </a:xfrm>
        <a:custGeom>
          <a:avLst/>
          <a:gdLst/>
          <a:ahLst/>
          <a:cxnLst/>
          <a:rect l="0" t="0" r="0" b="0"/>
          <a:pathLst/>
        </a:custGeom>
        <a:solidFill>
          <a:srgbClr val="66CCFF">
            <a:alpha val="50000"/>
          </a:srgbClr>
        </a:solidFill>
        <a:ln>
          <a:noFill/>
        </a:ln>
        <a:effectLst/>
        <a:extLst>
          <a:ext uri="{91240B29-F687-4F45-9708-019B960494DF}">
            <a14:hiddenLine xmlns:a14="http://schemas.microsoft.com/office/drawing/2010/main" w="76200" cap="flat" cmpd="sng" algn="ctr">
              <a:solidFill>
                <a:srgbClr val="3333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0000" tIns="180000" rIns="360000" bIns="180000" numCol="1" anchor="t" anchorCtr="0" compatLnSpc="1">
        <a:prstTxWarp prst="textNoShape">
          <a:avLst/>
        </a:prstTxWarp>
      </a:bodyPr>
      <a:lstStyle>
        <a:defPPr marL="0" marR="0" indent="0" algn="l" defTabSz="863600" rtl="0" eaLnBrk="0" fontAlgn="base" latinLnBrk="0" hangingPunct="0">
          <a:lnSpc>
            <a:spcPct val="100000"/>
          </a:lnSpc>
          <a:spcBef>
            <a:spcPct val="50000"/>
          </a:spcBef>
          <a:spcAft>
            <a:spcPct val="0"/>
          </a:spcAft>
          <a:buClrTx/>
          <a:buSzTx/>
          <a:buFontTx/>
          <a:buNone/>
          <a:tabLst/>
          <a:defRPr kumimoji="0" lang="de-DE" sz="4500" b="0" i="0" u="none" strike="noStrike" cap="none" normalizeH="0" baseline="0" smtClean="0">
            <a:ln>
              <a:noFill/>
            </a:ln>
            <a:solidFill>
              <a:srgbClr val="CCFFFF"/>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681</Words>
  <Application>Microsoft Office PowerPoint</Application>
  <PresentationFormat>Benutzerdefiniert</PresentationFormat>
  <Paragraphs>38</Paragraphs>
  <Slides>1</Slides>
  <Notes>0</Notes>
  <HiddenSlides>0</HiddenSlides>
  <MMClips>0</MMClips>
  <ScaleCrop>false</ScaleCrop>
  <HeadingPairs>
    <vt:vector size="4" baseType="variant">
      <vt:variant>
        <vt:lpstr>Design</vt:lpstr>
      </vt:variant>
      <vt:variant>
        <vt:i4>1</vt:i4>
      </vt:variant>
      <vt:variant>
        <vt:lpstr>Folientitel</vt:lpstr>
      </vt:variant>
      <vt:variant>
        <vt:i4>1</vt:i4>
      </vt:variant>
    </vt:vector>
  </HeadingPairs>
  <TitlesOfParts>
    <vt:vector size="2" baseType="lpstr">
      <vt:lpstr>Standarddesign</vt:lpstr>
      <vt:lpstr>PowerPoint-Präsentation</vt:lpstr>
    </vt:vector>
  </TitlesOfParts>
  <Company>Institut für Meereskunde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Roland Romeiser</dc:creator>
  <cp:lastModifiedBy>Martin Gade</cp:lastModifiedBy>
  <cp:revision>235</cp:revision>
  <cp:lastPrinted>2013-10-02T09:33:50Z</cp:lastPrinted>
  <dcterms:created xsi:type="dcterms:W3CDTF">2003-07-29T13:42:43Z</dcterms:created>
  <dcterms:modified xsi:type="dcterms:W3CDTF">2013-10-03T11:17:53Z</dcterms:modified>
</cp:coreProperties>
</file>